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8"/>
  </p:notesMasterIdLst>
  <p:handoutMasterIdLst>
    <p:handoutMasterId r:id="rId59"/>
  </p:handoutMasterIdLst>
  <p:sldIdLst>
    <p:sldId id="327" r:id="rId5"/>
    <p:sldId id="330" r:id="rId6"/>
    <p:sldId id="340" r:id="rId7"/>
    <p:sldId id="331" r:id="rId8"/>
    <p:sldId id="332" r:id="rId9"/>
    <p:sldId id="298" r:id="rId10"/>
    <p:sldId id="262" r:id="rId11"/>
    <p:sldId id="334" r:id="rId12"/>
    <p:sldId id="263" r:id="rId13"/>
    <p:sldId id="299" r:id="rId14"/>
    <p:sldId id="302" r:id="rId15"/>
    <p:sldId id="264" r:id="rId16"/>
    <p:sldId id="266" r:id="rId17"/>
    <p:sldId id="335" r:id="rId18"/>
    <p:sldId id="265" r:id="rId19"/>
    <p:sldId id="336" r:id="rId20"/>
    <p:sldId id="276" r:id="rId21"/>
    <p:sldId id="337" r:id="rId22"/>
    <p:sldId id="303" r:id="rId23"/>
    <p:sldId id="338" r:id="rId24"/>
    <p:sldId id="293" r:id="rId25"/>
    <p:sldId id="339" r:id="rId26"/>
    <p:sldId id="284" r:id="rId27"/>
    <p:sldId id="269" r:id="rId28"/>
    <p:sldId id="304" r:id="rId29"/>
    <p:sldId id="305" r:id="rId30"/>
    <p:sldId id="307" r:id="rId31"/>
    <p:sldId id="306" r:id="rId32"/>
    <p:sldId id="308" r:id="rId33"/>
    <p:sldId id="270" r:id="rId34"/>
    <p:sldId id="309" r:id="rId35"/>
    <p:sldId id="310" r:id="rId36"/>
    <p:sldId id="311" r:id="rId37"/>
    <p:sldId id="312" r:id="rId38"/>
    <p:sldId id="314" r:id="rId39"/>
    <p:sldId id="313" r:id="rId40"/>
    <p:sldId id="315" r:id="rId41"/>
    <p:sldId id="316" r:id="rId42"/>
    <p:sldId id="317" r:id="rId43"/>
    <p:sldId id="294" r:id="rId44"/>
    <p:sldId id="296" r:id="rId45"/>
    <p:sldId id="318" r:id="rId46"/>
    <p:sldId id="319" r:id="rId47"/>
    <p:sldId id="321" r:id="rId48"/>
    <p:sldId id="322" r:id="rId49"/>
    <p:sldId id="323" r:id="rId50"/>
    <p:sldId id="324" r:id="rId51"/>
    <p:sldId id="288" r:id="rId52"/>
    <p:sldId id="289" r:id="rId53"/>
    <p:sldId id="320" r:id="rId54"/>
    <p:sldId id="274" r:id="rId55"/>
    <p:sldId id="275" r:id="rId56"/>
    <p:sldId id="329" r:id="rId57"/>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353"/>
    <p:restoredTop sz="85121"/>
  </p:normalViewPr>
  <p:slideViewPr>
    <p:cSldViewPr snapToGrid="0" snapToObjects="1">
      <p:cViewPr>
        <p:scale>
          <a:sx n="85" d="100"/>
          <a:sy n="85" d="100"/>
        </p:scale>
        <p:origin x="1520" y="12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notesMaster" Target="notesMasters/notesMaster1.xml"/><Relationship Id="rId66" Type="http://schemas.microsoft.com/office/2015/10/relationships/revisionInfo" Target="revisionInfo.xml"/><Relationship Id="rId5" Type="http://schemas.openxmlformats.org/officeDocument/2006/relationships/slide" Target="slides/slide1.xml"/><Relationship Id="rId61" Type="http://schemas.openxmlformats.org/officeDocument/2006/relationships/presProps" Target="presProp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handoutMaster" Target="handoutMasters/handoutMaster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commentAuthors" Target="commentAuthors.xml"/><Relationship Id="rId65"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6/23/24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‹Nº›</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6/23/24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‹Nº›</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7</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8</a:t>
            </a:fld>
            <a:endParaRPr lang="en-US"/>
          </a:p>
        </p:txBody>
      </p:sp>
    </p:spTree>
    <p:extLst>
      <p:ext uri="{BB962C8B-B14F-4D97-AF65-F5344CB8AC3E}">
        <p14:creationId xmlns:p14="http://schemas.microsoft.com/office/powerpoint/2010/main" val="39961186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5"/>
          </p:nvPr>
        </p:nvSpPr>
        <p:spPr/>
        <p:txBody>
          <a:bodyPr/>
          <a:lstStyle/>
          <a:p>
            <a:fld id="{EEBDA0E2-FEBD-4B65-8F16-724CF984F377}" type="slidenum">
              <a:rPr lang="en-US" smtClean="0"/>
              <a:t>9</a:t>
            </a:fld>
            <a:endParaRPr lang="en-US"/>
          </a:p>
        </p:txBody>
      </p:sp>
    </p:spTree>
    <p:extLst>
      <p:ext uri="{BB962C8B-B14F-4D97-AF65-F5344CB8AC3E}">
        <p14:creationId xmlns:p14="http://schemas.microsoft.com/office/powerpoint/2010/main" val="14574261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5"/>
          </p:nvPr>
        </p:nvSpPr>
        <p:spPr/>
        <p:txBody>
          <a:bodyPr/>
          <a:lstStyle/>
          <a:p>
            <a:fld id="{EEBDA0E2-FEBD-4B65-8F16-724CF984F377}" type="slidenum">
              <a:rPr lang="en-US" smtClean="0"/>
              <a:t>12</a:t>
            </a:fld>
            <a:endParaRPr lang="en-US"/>
          </a:p>
        </p:txBody>
      </p:sp>
    </p:spTree>
    <p:extLst>
      <p:ext uri="{BB962C8B-B14F-4D97-AF65-F5344CB8AC3E}">
        <p14:creationId xmlns:p14="http://schemas.microsoft.com/office/powerpoint/2010/main" val="18416486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52</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6/23/24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6/23/24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6/23/24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6/23/24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6/23/24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6/23/24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6/23/24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6/23/24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6/23/24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6/23/24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‹Nº›</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3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3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3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3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3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3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3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48.png"/><Relationship Id="rId4" Type="http://schemas.openxmlformats.org/officeDocument/2006/relationships/image" Target="../media/image47.png"/></Relationships>
</file>

<file path=ppt/slides/_rels/slide53.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3156512"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Jorge Alberto Chavez Ponce</a:t>
            </a:r>
          </a:p>
          <a:p>
            <a:r>
              <a:rPr lang="en-US" dirty="0">
                <a:solidFill>
                  <a:schemeClr val="bg2"/>
                </a:solidFill>
                <a:latin typeface="Abadi" panose="020B0604020104020204" pitchFamily="34" charset="0"/>
                <a:ea typeface="SF Pro" pitchFamily="2" charset="0"/>
                <a:cs typeface="SF Pro" pitchFamily="2" charset="0"/>
              </a:rPr>
              <a:t>06/24/2024</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fontScale="850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Initiate Data Collection: Start by accessing the SpaceX REST API.</a:t>
            </a:r>
          </a:p>
          <a:p>
            <a:pPr>
              <a:lnSpc>
                <a:spcPct val="100000"/>
              </a:lnSpc>
              <a:spcBef>
                <a:spcPts val="1400"/>
              </a:spcBef>
            </a:pPr>
            <a:r>
              <a:rPr lang="en-US" sz="2200" dirty="0">
                <a:solidFill>
                  <a:schemeClr val="accent3">
                    <a:lumMod val="25000"/>
                  </a:schemeClr>
                </a:solidFill>
                <a:latin typeface="Abadi" panose="020B0604020104020204" pitchFamily="34" charset="0"/>
              </a:rPr>
              <a:t>API Endpoint: Target endpoint </a:t>
            </a:r>
            <a:r>
              <a:rPr lang="en-US" sz="2200" dirty="0" err="1">
                <a:solidFill>
                  <a:schemeClr val="accent3">
                    <a:lumMod val="25000"/>
                  </a:schemeClr>
                </a:solidFill>
                <a:latin typeface="Abadi" panose="020B0604020104020204" pitchFamily="34" charset="0"/>
              </a:rPr>
              <a:t>api.spacexdata.com</a:t>
            </a:r>
            <a:r>
              <a:rPr lang="en-US" sz="2200" dirty="0">
                <a:solidFill>
                  <a:schemeClr val="accent3">
                    <a:lumMod val="25000"/>
                  </a:schemeClr>
                </a:solidFill>
                <a:latin typeface="Abadi" panose="020B0604020104020204" pitchFamily="34" charset="0"/>
              </a:rPr>
              <a:t>/v4/launches/past for past launches.</a:t>
            </a:r>
          </a:p>
          <a:p>
            <a:pPr>
              <a:lnSpc>
                <a:spcPct val="100000"/>
              </a:lnSpc>
              <a:spcBef>
                <a:spcPts val="1400"/>
              </a:spcBef>
            </a:pPr>
            <a:r>
              <a:rPr lang="en-US" sz="2200" dirty="0">
                <a:solidFill>
                  <a:schemeClr val="accent3">
                    <a:lumMod val="25000"/>
                  </a:schemeClr>
                </a:solidFill>
                <a:latin typeface="Abadi" panose="020B0604020104020204" pitchFamily="34" charset="0"/>
              </a:rPr>
              <a:t>HTTP GET Request: Use Python requests library to perform GET requests.</a:t>
            </a:r>
          </a:p>
          <a:p>
            <a:pPr>
              <a:lnSpc>
                <a:spcPct val="100000"/>
              </a:lnSpc>
              <a:spcBef>
                <a:spcPts val="1400"/>
              </a:spcBef>
            </a:pPr>
            <a:r>
              <a:rPr lang="en-US" sz="2200" dirty="0">
                <a:solidFill>
                  <a:schemeClr val="accent3">
                    <a:lumMod val="25000"/>
                  </a:schemeClr>
                </a:solidFill>
                <a:latin typeface="Abadi" panose="020B0604020104020204" pitchFamily="34" charset="0"/>
              </a:rPr>
              <a:t>Retrieve JSON Response: Obtain data in JSON format.</a:t>
            </a:r>
          </a:p>
          <a:p>
            <a:pPr>
              <a:lnSpc>
                <a:spcPct val="100000"/>
              </a:lnSpc>
              <a:spcBef>
                <a:spcPts val="1400"/>
              </a:spcBef>
            </a:pPr>
            <a:r>
              <a:rPr lang="en-US" sz="2200" dirty="0">
                <a:solidFill>
                  <a:schemeClr val="accent3">
                    <a:lumMod val="25000"/>
                  </a:schemeClr>
                </a:solidFill>
                <a:latin typeface="Abadi" panose="020B0604020104020204" pitchFamily="34" charset="0"/>
              </a:rPr>
              <a:t>JSON to </a:t>
            </a:r>
            <a:r>
              <a:rPr lang="en-US" sz="2200" dirty="0" err="1">
                <a:solidFill>
                  <a:schemeClr val="accent3">
                    <a:lumMod val="25000"/>
                  </a:schemeClr>
                </a:solidFill>
                <a:latin typeface="Abadi" panose="020B0604020104020204" pitchFamily="34" charset="0"/>
              </a:rPr>
              <a:t>DataFrame</a:t>
            </a:r>
            <a:r>
              <a:rPr lang="en-US" sz="2200" dirty="0">
                <a:solidFill>
                  <a:schemeClr val="accent3">
                    <a:lumMod val="25000"/>
                  </a:schemeClr>
                </a:solidFill>
                <a:latin typeface="Abadi" panose="020B0604020104020204" pitchFamily="34" charset="0"/>
              </a:rPr>
              <a:t>: Convert JSON data to Pandas </a:t>
            </a:r>
            <a:r>
              <a:rPr lang="en-US" sz="2200" dirty="0" err="1">
                <a:solidFill>
                  <a:schemeClr val="accent3">
                    <a:lumMod val="25000"/>
                  </a:schemeClr>
                </a:solidFill>
                <a:latin typeface="Abadi" panose="020B0604020104020204" pitchFamily="34" charset="0"/>
              </a:rPr>
              <a:t>DataFrame</a:t>
            </a:r>
            <a:r>
              <a:rPr lang="en-US" sz="2200" dirty="0">
                <a:solidFill>
                  <a:schemeClr val="accent3">
                    <a:lumMod val="25000"/>
                  </a:schemeClr>
                </a:solidFill>
                <a:latin typeface="Abadi" panose="020B0604020104020204" pitchFamily="34" charset="0"/>
              </a:rPr>
              <a:t> using </a:t>
            </a:r>
            <a:r>
              <a:rPr lang="en-US" sz="2200" dirty="0" err="1">
                <a:solidFill>
                  <a:schemeClr val="accent3">
                    <a:lumMod val="25000"/>
                  </a:schemeClr>
                </a:solidFill>
                <a:latin typeface="Abadi" panose="020B0604020104020204" pitchFamily="34" charset="0"/>
              </a:rPr>
              <a:t>json_normalize</a:t>
            </a:r>
            <a:endParaRPr lang="en-US" sz="2200" dirty="0">
              <a:solidFill>
                <a:schemeClr val="accent3">
                  <a:lumMod val="25000"/>
                </a:schemeClr>
              </a:solidFill>
              <a:latin typeface="Abadi"/>
            </a:endParaRP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GitHub URL of the completed SpaceX API calls notebook:</a:t>
            </a:r>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11" name="Imagen 10">
            <a:extLst>
              <a:ext uri="{FF2B5EF4-FFF2-40B4-BE49-F238E27FC236}">
                <a16:creationId xmlns:a16="http://schemas.microsoft.com/office/drawing/2014/main" id="{B3D9E04D-36EB-9FD6-630F-0F81F38A43F6}"/>
              </a:ext>
            </a:extLst>
          </p:cNvPr>
          <p:cNvPicPr>
            <a:picLocks noChangeAspect="1"/>
          </p:cNvPicPr>
          <p:nvPr/>
        </p:nvPicPr>
        <p:blipFill>
          <a:blip r:embed="rId3"/>
          <a:stretch>
            <a:fillRect/>
          </a:stretch>
        </p:blipFill>
        <p:spPr>
          <a:xfrm>
            <a:off x="7343172" y="1330991"/>
            <a:ext cx="2743200" cy="5096220"/>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519915"/>
            <a:ext cx="5988055" cy="4938296"/>
          </a:xfrm>
          <a:prstGeom prst="rect">
            <a:avLst/>
          </a:prstGeom>
        </p:spPr>
        <p:txBody>
          <a:bodyPr lIns="91440" tIns="45720" rIns="91440" bIns="45720" anchor="t">
            <a:noAutofit/>
          </a:bodyPr>
          <a:lstStyle/>
          <a:p>
            <a:pPr>
              <a:lnSpc>
                <a:spcPct val="100000"/>
              </a:lnSpc>
              <a:spcBef>
                <a:spcPts val="1400"/>
              </a:spcBef>
            </a:pPr>
            <a:r>
              <a:rPr lang="en-US" sz="1900" dirty="0">
                <a:solidFill>
                  <a:schemeClr val="accent3">
                    <a:lumMod val="25000"/>
                  </a:schemeClr>
                </a:solidFill>
                <a:latin typeface="Abadi" panose="020B0604020104020204" pitchFamily="34" charset="0"/>
              </a:rPr>
              <a:t>Identify Data Source: Locate relevant Wikipedia pages for Falcon 9 launch data.</a:t>
            </a:r>
          </a:p>
          <a:p>
            <a:pPr>
              <a:lnSpc>
                <a:spcPct val="100000"/>
              </a:lnSpc>
              <a:spcBef>
                <a:spcPts val="1400"/>
              </a:spcBef>
            </a:pPr>
            <a:r>
              <a:rPr lang="en-US" sz="1900" dirty="0">
                <a:solidFill>
                  <a:schemeClr val="accent3">
                    <a:lumMod val="25000"/>
                  </a:schemeClr>
                </a:solidFill>
                <a:latin typeface="Abadi" panose="020B0604020104020204" pitchFamily="34" charset="0"/>
              </a:rPr>
              <a:t>HTML Request: Use Python requests library to perform GET requests to the identified URLs.</a:t>
            </a:r>
          </a:p>
          <a:p>
            <a:pPr>
              <a:lnSpc>
                <a:spcPct val="100000"/>
              </a:lnSpc>
              <a:spcBef>
                <a:spcPts val="1400"/>
              </a:spcBef>
            </a:pPr>
            <a:r>
              <a:rPr lang="en-US" sz="1900" dirty="0">
                <a:solidFill>
                  <a:schemeClr val="accent3">
                    <a:lumMod val="25000"/>
                  </a:schemeClr>
                </a:solidFill>
                <a:latin typeface="Abadi" panose="020B0604020104020204" pitchFamily="34" charset="0"/>
              </a:rPr>
              <a:t>Parse HTML Content: Utilize </a:t>
            </a:r>
            <a:r>
              <a:rPr lang="en-US" sz="1900" dirty="0" err="1">
                <a:solidFill>
                  <a:schemeClr val="accent3">
                    <a:lumMod val="25000"/>
                  </a:schemeClr>
                </a:solidFill>
                <a:latin typeface="Abadi" panose="020B0604020104020204" pitchFamily="34" charset="0"/>
              </a:rPr>
              <a:t>BeautifulSoup</a:t>
            </a:r>
            <a:r>
              <a:rPr lang="en-US" sz="1900" dirty="0">
                <a:solidFill>
                  <a:schemeClr val="accent3">
                    <a:lumMod val="25000"/>
                  </a:schemeClr>
                </a:solidFill>
                <a:latin typeface="Abadi" panose="020B0604020104020204" pitchFamily="34" charset="0"/>
              </a:rPr>
              <a:t> to parse the HTML content of the web pages.</a:t>
            </a:r>
          </a:p>
          <a:p>
            <a:pPr>
              <a:lnSpc>
                <a:spcPct val="100000"/>
              </a:lnSpc>
              <a:spcBef>
                <a:spcPts val="1400"/>
              </a:spcBef>
            </a:pPr>
            <a:r>
              <a:rPr lang="en-US" sz="1900" dirty="0">
                <a:solidFill>
                  <a:schemeClr val="accent3">
                    <a:lumMod val="25000"/>
                  </a:schemeClr>
                </a:solidFill>
                <a:latin typeface="Abadi" panose="020B0604020104020204" pitchFamily="34" charset="0"/>
              </a:rPr>
              <a:t>Extract Data: Extract HTML tables containing launch records.</a:t>
            </a:r>
          </a:p>
          <a:p>
            <a:pPr>
              <a:lnSpc>
                <a:spcPct val="100000"/>
              </a:lnSpc>
              <a:spcBef>
                <a:spcPts val="1400"/>
              </a:spcBef>
            </a:pPr>
            <a:r>
              <a:rPr lang="en-US" sz="1900" dirty="0">
                <a:solidFill>
                  <a:schemeClr val="accent3">
                    <a:lumMod val="25000"/>
                  </a:schemeClr>
                </a:solidFill>
                <a:latin typeface="Abadi" panose="020B0604020104020204" pitchFamily="34" charset="0"/>
              </a:rPr>
              <a:t>Convert to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Convert the extracted tables into Pandas </a:t>
            </a:r>
            <a:r>
              <a:rPr lang="en-US" sz="1900" dirty="0" err="1">
                <a:solidFill>
                  <a:schemeClr val="accent3">
                    <a:lumMod val="25000"/>
                  </a:schemeClr>
                </a:solidFill>
                <a:latin typeface="Abadi" panose="020B0604020104020204" pitchFamily="34" charset="0"/>
              </a:rPr>
              <a:t>DataFrames</a:t>
            </a:r>
            <a:r>
              <a:rPr lang="en-US" sz="1900" dirty="0">
                <a:solidFill>
                  <a:schemeClr val="accent3">
                    <a:lumMod val="25000"/>
                  </a:schemeClr>
                </a:solidFill>
                <a:latin typeface="Abadi" panose="020B0604020104020204" pitchFamily="34" charset="0"/>
              </a:rPr>
              <a:t>.</a:t>
            </a:r>
          </a:p>
          <a:p>
            <a:pPr>
              <a:lnSpc>
                <a:spcPct val="100000"/>
              </a:lnSpc>
              <a:spcBef>
                <a:spcPts val="1400"/>
              </a:spcBef>
            </a:pPr>
            <a:r>
              <a:rPr lang="en-US" sz="1900" dirty="0">
                <a:solidFill>
                  <a:schemeClr val="accent3">
                    <a:lumMod val="25000"/>
                  </a:schemeClr>
                </a:solidFill>
                <a:latin typeface="Abadi" panose="020B0604020104020204" pitchFamily="34" charset="0"/>
              </a:rPr>
              <a:t>Clean Data: Clean and preprocess the data for analysis.</a:t>
            </a:r>
          </a:p>
          <a:p>
            <a:pPr marL="0" indent="0">
              <a:lnSpc>
                <a:spcPct val="100000"/>
              </a:lnSpc>
              <a:spcBef>
                <a:spcPts val="1400"/>
              </a:spcBef>
              <a:buNone/>
            </a:pPr>
            <a:r>
              <a:rPr lang="en-US" sz="1900" dirty="0">
                <a:solidFill>
                  <a:schemeClr val="accent3">
                    <a:lumMod val="25000"/>
                  </a:schemeClr>
                </a:solidFill>
                <a:latin typeface="Abadi" panose="020B0604020104020204" pitchFamily="34" charset="0"/>
              </a:rPr>
              <a:t>GitHub URL of the completed web scraping notebook: </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pic>
        <p:nvPicPr>
          <p:cNvPr id="7" name="Imagen 6">
            <a:extLst>
              <a:ext uri="{FF2B5EF4-FFF2-40B4-BE49-F238E27FC236}">
                <a16:creationId xmlns:a16="http://schemas.microsoft.com/office/drawing/2014/main" id="{AD93B490-1EE0-8C7C-2E6D-E731E506E67F}"/>
              </a:ext>
            </a:extLst>
          </p:cNvPr>
          <p:cNvPicPr>
            <a:picLocks noChangeAspect="1"/>
          </p:cNvPicPr>
          <p:nvPr/>
        </p:nvPicPr>
        <p:blipFill>
          <a:blip r:embed="rId3"/>
          <a:stretch>
            <a:fillRect/>
          </a:stretch>
        </p:blipFill>
        <p:spPr>
          <a:xfrm>
            <a:off x="7743844" y="1392499"/>
            <a:ext cx="1941856" cy="5065712"/>
          </a:xfrm>
          <a:prstGeom prst="rect">
            <a:avLst/>
          </a:prstGeom>
        </p:spPr>
      </p:pic>
    </p:spTree>
    <p:extLst>
      <p:ext uri="{BB962C8B-B14F-4D97-AF65-F5344CB8AC3E}">
        <p14:creationId xmlns:p14="http://schemas.microsoft.com/office/powerpoint/2010/main" val="13855539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50870"/>
            <a:ext cx="7944761" cy="5129812"/>
          </a:xfrm>
          <a:prstGeom prst="rect">
            <a:avLst/>
          </a:prstGeom>
        </p:spPr>
        <p:txBody>
          <a:bodyPr/>
          <a:lstStyle/>
          <a:p>
            <a:r>
              <a:rPr lang="en-US" sz="1700" dirty="0">
                <a:solidFill>
                  <a:schemeClr val="accent3">
                    <a:lumMod val="25000"/>
                  </a:schemeClr>
                </a:solidFill>
                <a:latin typeface="Abadi" panose="020B0604020104020204" pitchFamily="34" charset="0"/>
              </a:rPr>
              <a:t>Data Attributes: Flight Number, Date, Booster Version, Payload Mass, Orbit, Launch Site, Outcome, Flights, Grid Fins, Reused, Legs, Landing Pad, Block, Reused Count, Serial, Longitude, Latitude.</a:t>
            </a:r>
          </a:p>
          <a:p>
            <a:r>
              <a:rPr lang="en-US" sz="1700" dirty="0">
                <a:solidFill>
                  <a:schemeClr val="accent3">
                    <a:lumMod val="25000"/>
                  </a:schemeClr>
                </a:solidFill>
                <a:latin typeface="Abadi" panose="020B0604020104020204" pitchFamily="34" charset="0"/>
              </a:rPr>
              <a:t>Load Data: Import data from the SpaceX API and web scraping sources into a Pandas </a:t>
            </a:r>
            <a:r>
              <a:rPr lang="en-US" sz="1700" dirty="0" err="1">
                <a:solidFill>
                  <a:schemeClr val="accent3">
                    <a:lumMod val="25000"/>
                  </a:schemeClr>
                </a:solidFill>
                <a:latin typeface="Abadi" panose="020B0604020104020204" pitchFamily="34" charset="0"/>
              </a:rPr>
              <a:t>DataFrame</a:t>
            </a:r>
            <a:r>
              <a:rPr lang="en-US" sz="1700" dirty="0">
                <a:solidFill>
                  <a:schemeClr val="accent3">
                    <a:lumMod val="25000"/>
                  </a:schemeClr>
                </a:solidFill>
                <a:latin typeface="Abadi" panose="020B0604020104020204" pitchFamily="34" charset="0"/>
              </a:rPr>
              <a:t>.</a:t>
            </a:r>
          </a:p>
          <a:p>
            <a:r>
              <a:rPr lang="en-US" sz="1700" dirty="0">
                <a:solidFill>
                  <a:schemeClr val="accent3">
                    <a:lumMod val="25000"/>
                  </a:schemeClr>
                </a:solidFill>
                <a:latin typeface="Abadi" panose="020B0604020104020204" pitchFamily="34" charset="0"/>
              </a:rPr>
              <a:t>Inspect Data: Review attributes and data types.</a:t>
            </a:r>
          </a:p>
          <a:p>
            <a:r>
              <a:rPr lang="en-US" sz="1700" dirty="0">
                <a:solidFill>
                  <a:schemeClr val="accent3">
                    <a:lumMod val="25000"/>
                  </a:schemeClr>
                </a:solidFill>
                <a:latin typeface="Abadi" panose="020B0604020104020204" pitchFamily="34" charset="0"/>
              </a:rPr>
              <a:t>Filter Relevant Data: Focus on Falcon 9 launches and relevant columns.</a:t>
            </a:r>
          </a:p>
          <a:p>
            <a:r>
              <a:rPr lang="en-US" sz="1700" dirty="0">
                <a:solidFill>
                  <a:schemeClr val="accent3">
                    <a:lumMod val="25000"/>
                  </a:schemeClr>
                </a:solidFill>
                <a:latin typeface="Abadi" panose="020B0604020104020204" pitchFamily="34" charset="0"/>
              </a:rPr>
              <a:t>Convert Outcome to Classes: Transform landing outcomes to binary classes (0 or 1).</a:t>
            </a:r>
          </a:p>
          <a:p>
            <a:r>
              <a:rPr lang="en-US" sz="1700" dirty="0">
                <a:solidFill>
                  <a:schemeClr val="accent3">
                    <a:lumMod val="25000"/>
                  </a:schemeClr>
                </a:solidFill>
                <a:latin typeface="Abadi" panose="020B0604020104020204" pitchFamily="34" charset="0"/>
              </a:rPr>
              <a:t>Handle Missing Values: Replace NULL values in Payload Mass with the mean value.</a:t>
            </a:r>
          </a:p>
          <a:p>
            <a:r>
              <a:rPr lang="en-US" sz="1700" dirty="0">
                <a:solidFill>
                  <a:schemeClr val="accent3">
                    <a:lumMod val="25000"/>
                  </a:schemeClr>
                </a:solidFill>
                <a:latin typeface="Abadi" panose="020B0604020104020204" pitchFamily="34" charset="0"/>
              </a:rPr>
              <a:t>Normalize Data: Use one-hot encoding for categorical columns like Launch Site and Orbits.</a:t>
            </a:r>
          </a:p>
          <a:p>
            <a:r>
              <a:rPr lang="en-US" sz="1700" dirty="0">
                <a:solidFill>
                  <a:schemeClr val="accent3">
                    <a:lumMod val="25000"/>
                  </a:schemeClr>
                </a:solidFill>
                <a:latin typeface="Abadi" panose="020B0604020104020204" pitchFamily="34" charset="0"/>
              </a:rPr>
              <a:t>Feature Engineering: Create new features or modify existing ones to improve model performance.</a:t>
            </a:r>
          </a:p>
          <a:p>
            <a:r>
              <a:rPr lang="en-US" sz="1700" dirty="0">
                <a:solidFill>
                  <a:schemeClr val="accent3">
                    <a:lumMod val="25000"/>
                  </a:schemeClr>
                </a:solidFill>
                <a:latin typeface="Abadi" panose="020B0604020104020204" pitchFamily="34" charset="0"/>
              </a:rPr>
              <a:t>Final Clean Dataset: Ensure data is clean and ready for analysis and modeling.</a:t>
            </a:r>
          </a:p>
          <a:p>
            <a:r>
              <a:rPr lang="en-US" sz="1700" dirty="0">
                <a:solidFill>
                  <a:schemeClr val="accent3">
                    <a:lumMod val="25000"/>
                  </a:schemeClr>
                </a:solidFill>
                <a:latin typeface="Abadi" panose="020B0604020104020204" pitchFamily="34" charset="0"/>
              </a:rPr>
              <a:t>GitHub URL of data wrangling notebook: </a:t>
            </a:r>
          </a:p>
          <a:p>
            <a:endParaRPr lang="en-US" sz="1700" dirty="0"/>
          </a:p>
          <a:p>
            <a:endParaRPr lang="en-US" sz="1700" dirty="0"/>
          </a:p>
          <a:p>
            <a:endParaRPr lang="en-US" sz="1700"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pic>
        <p:nvPicPr>
          <p:cNvPr id="2" name="Imagen 1">
            <a:extLst>
              <a:ext uri="{FF2B5EF4-FFF2-40B4-BE49-F238E27FC236}">
                <a16:creationId xmlns:a16="http://schemas.microsoft.com/office/drawing/2014/main" id="{7C3907A1-94CF-8919-21B1-F692DFE2082F}"/>
              </a:ext>
            </a:extLst>
          </p:cNvPr>
          <p:cNvPicPr>
            <a:picLocks noChangeAspect="1"/>
          </p:cNvPicPr>
          <p:nvPr/>
        </p:nvPicPr>
        <p:blipFill>
          <a:blip r:embed="rId4"/>
          <a:stretch>
            <a:fillRect/>
          </a:stretch>
        </p:blipFill>
        <p:spPr>
          <a:xfrm>
            <a:off x="8964119" y="1312211"/>
            <a:ext cx="1708478" cy="5407130"/>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540812"/>
            <a:ext cx="9745589" cy="5084840"/>
          </a:xfrm>
          <a:prstGeom prst="rect">
            <a:avLst/>
          </a:prstGeom>
        </p:spPr>
        <p:txBody>
          <a:bodyPr lIns="91440" tIns="45720" rIns="91440" bIns="45720" anchor="t"/>
          <a:lstStyle/>
          <a:p>
            <a:pPr>
              <a:lnSpc>
                <a:spcPct val="100000"/>
              </a:lnSpc>
              <a:spcBef>
                <a:spcPts val="1400"/>
              </a:spcBef>
            </a:pPr>
            <a:r>
              <a:rPr lang="en-US" sz="2200" dirty="0" err="1">
                <a:solidFill>
                  <a:schemeClr val="accent3">
                    <a:lumMod val="25000"/>
                  </a:schemeClr>
                </a:solidFill>
                <a:latin typeface="Abadi" panose="020B0604020104020204" pitchFamily="34" charset="0"/>
              </a:rPr>
              <a:t>FlightNumber</a:t>
            </a:r>
            <a:r>
              <a:rPr lang="en-US" sz="2200" dirty="0">
                <a:solidFill>
                  <a:schemeClr val="accent3">
                    <a:lumMod val="25000"/>
                  </a:schemeClr>
                </a:solidFill>
                <a:latin typeface="Abadi" panose="020B0604020104020204" pitchFamily="34" charset="0"/>
              </a:rPr>
              <a:t> vs. </a:t>
            </a:r>
            <a:r>
              <a:rPr lang="en-US" sz="2200" dirty="0" err="1">
                <a:solidFill>
                  <a:schemeClr val="accent3">
                    <a:lumMod val="25000"/>
                  </a:schemeClr>
                </a:solidFill>
                <a:latin typeface="Abadi" panose="020B0604020104020204" pitchFamily="34" charset="0"/>
              </a:rPr>
              <a:t>PayloadMass</a:t>
            </a:r>
            <a:r>
              <a:rPr lang="en-US" sz="2200" dirty="0">
                <a:solidFill>
                  <a:schemeClr val="accent3">
                    <a:lumMod val="25000"/>
                  </a:schemeClr>
                </a:solidFill>
                <a:latin typeface="Abadi" panose="020B0604020104020204" pitchFamily="34" charset="0"/>
              </a:rPr>
              <a:t> with Launch Outcome Overlay:</a:t>
            </a:r>
          </a:p>
          <a:p>
            <a:pPr lvl="1">
              <a:lnSpc>
                <a:spcPct val="100000"/>
              </a:lnSpc>
              <a:spcBef>
                <a:spcPts val="1400"/>
              </a:spcBef>
            </a:pPr>
            <a:r>
              <a:rPr lang="en-US" sz="1800" dirty="0">
                <a:solidFill>
                  <a:schemeClr val="accent3">
                    <a:lumMod val="25000"/>
                  </a:schemeClr>
                </a:solidFill>
                <a:latin typeface="Abadi" panose="020B0604020104020204" pitchFamily="34" charset="0"/>
              </a:rPr>
              <a:t>Chart Type: Scatter Plot</a:t>
            </a:r>
          </a:p>
          <a:p>
            <a:pPr lvl="1">
              <a:lnSpc>
                <a:spcPct val="100000"/>
              </a:lnSpc>
              <a:spcBef>
                <a:spcPts val="1400"/>
              </a:spcBef>
            </a:pPr>
            <a:r>
              <a:rPr lang="en-US" sz="1800" dirty="0">
                <a:solidFill>
                  <a:schemeClr val="accent3">
                    <a:lumMod val="25000"/>
                  </a:schemeClr>
                </a:solidFill>
                <a:latin typeface="Abadi" panose="020B0604020104020204" pitchFamily="34" charset="0"/>
              </a:rPr>
              <a:t>Purpose: To show how flight experience (number of flights) and payload mass impact the success of the first stage landing.</a:t>
            </a:r>
          </a:p>
          <a:p>
            <a:pPr>
              <a:lnSpc>
                <a:spcPct val="100000"/>
              </a:lnSpc>
              <a:spcBef>
                <a:spcPts val="1400"/>
              </a:spcBef>
            </a:pPr>
            <a:r>
              <a:rPr lang="en-US" sz="2200" dirty="0" err="1">
                <a:solidFill>
                  <a:schemeClr val="accent3">
                    <a:lumMod val="25000"/>
                  </a:schemeClr>
                </a:solidFill>
                <a:latin typeface="Abadi" panose="020B0604020104020204" pitchFamily="34" charset="0"/>
              </a:rPr>
              <a:t>FlightNumber</a:t>
            </a:r>
            <a:r>
              <a:rPr lang="en-US" sz="2200" dirty="0">
                <a:solidFill>
                  <a:schemeClr val="accent3">
                    <a:lumMod val="25000"/>
                  </a:schemeClr>
                </a:solidFill>
                <a:latin typeface="Abadi" panose="020B0604020104020204" pitchFamily="34" charset="0"/>
              </a:rPr>
              <a:t> vs. </a:t>
            </a:r>
            <a:r>
              <a:rPr lang="en-US" sz="2200" dirty="0" err="1">
                <a:solidFill>
                  <a:schemeClr val="accent3">
                    <a:lumMod val="25000"/>
                  </a:schemeClr>
                </a:solidFill>
                <a:latin typeface="Abadi" panose="020B0604020104020204" pitchFamily="34" charset="0"/>
              </a:rPr>
              <a:t>LaunchSite</a:t>
            </a:r>
            <a:r>
              <a:rPr lang="en-US" sz="2200" dirty="0">
                <a:solidFill>
                  <a:schemeClr val="accent3">
                    <a:lumMod val="25000"/>
                  </a:schemeClr>
                </a:solidFill>
                <a:latin typeface="Abadi" panose="020B0604020104020204" pitchFamily="34" charset="0"/>
              </a:rPr>
              <a:t> with Outcome Hue:</a:t>
            </a:r>
          </a:p>
          <a:p>
            <a:pPr lvl="1">
              <a:lnSpc>
                <a:spcPct val="100000"/>
              </a:lnSpc>
              <a:spcBef>
                <a:spcPts val="1400"/>
              </a:spcBef>
            </a:pPr>
            <a:r>
              <a:rPr lang="en-US" sz="1800" dirty="0">
                <a:solidFill>
                  <a:schemeClr val="accent3">
                    <a:lumMod val="25000"/>
                  </a:schemeClr>
                </a:solidFill>
                <a:latin typeface="Abadi" panose="020B0604020104020204" pitchFamily="34" charset="0"/>
              </a:rPr>
              <a:t>Chart Type: Categorical Plot (</a:t>
            </a:r>
            <a:r>
              <a:rPr lang="en-US" sz="1800" dirty="0" err="1">
                <a:solidFill>
                  <a:schemeClr val="accent3">
                    <a:lumMod val="25000"/>
                  </a:schemeClr>
                </a:solidFill>
                <a:latin typeface="Abadi" panose="020B0604020104020204" pitchFamily="34" charset="0"/>
              </a:rPr>
              <a:t>Catplot</a:t>
            </a:r>
            <a:r>
              <a:rPr lang="en-US" sz="1800" dirty="0">
                <a:solidFill>
                  <a:schemeClr val="accent3">
                    <a:lumMod val="25000"/>
                  </a:schemeClr>
                </a:solidFill>
                <a:latin typeface="Abadi" panose="020B0604020104020204" pitchFamily="34" charset="0"/>
              </a:rPr>
              <a:t>)</a:t>
            </a:r>
          </a:p>
          <a:p>
            <a:pPr lvl="1">
              <a:lnSpc>
                <a:spcPct val="100000"/>
              </a:lnSpc>
              <a:spcBef>
                <a:spcPts val="1400"/>
              </a:spcBef>
            </a:pPr>
            <a:r>
              <a:rPr lang="en-US" sz="1800" dirty="0">
                <a:solidFill>
                  <a:schemeClr val="accent3">
                    <a:lumMod val="25000"/>
                  </a:schemeClr>
                </a:solidFill>
                <a:latin typeface="Abadi" panose="020B0604020104020204" pitchFamily="34" charset="0"/>
              </a:rPr>
              <a:t>Purpose:  To identify if certain launch sites have higher success rates based on flight number and outcome.</a:t>
            </a:r>
          </a:p>
          <a:p>
            <a:pPr>
              <a:lnSpc>
                <a:spcPct val="100000"/>
              </a:lnSpc>
              <a:spcBef>
                <a:spcPts val="1400"/>
              </a:spcBef>
            </a:pPr>
            <a:r>
              <a:rPr lang="en-US" sz="2200" dirty="0" err="1">
                <a:solidFill>
                  <a:schemeClr val="accent3">
                    <a:lumMod val="25000"/>
                  </a:schemeClr>
                </a:solidFill>
                <a:latin typeface="Abadi" panose="020B0604020104020204" pitchFamily="34" charset="0"/>
              </a:rPr>
              <a:t>PayloadMass</a:t>
            </a:r>
            <a:r>
              <a:rPr lang="en-US" sz="2200" dirty="0">
                <a:solidFill>
                  <a:schemeClr val="accent3">
                    <a:lumMod val="25000"/>
                  </a:schemeClr>
                </a:solidFill>
                <a:latin typeface="Abadi" panose="020B0604020104020204" pitchFamily="34" charset="0"/>
              </a:rPr>
              <a:t> vs. </a:t>
            </a:r>
            <a:r>
              <a:rPr lang="en-US" sz="2200" dirty="0" err="1">
                <a:solidFill>
                  <a:schemeClr val="accent3">
                    <a:lumMod val="25000"/>
                  </a:schemeClr>
                </a:solidFill>
                <a:latin typeface="Abadi" panose="020B0604020104020204" pitchFamily="34" charset="0"/>
              </a:rPr>
              <a:t>LaunchSite</a:t>
            </a:r>
            <a:r>
              <a:rPr lang="en-US" sz="2200" dirty="0">
                <a:solidFill>
                  <a:schemeClr val="accent3">
                    <a:lumMod val="25000"/>
                  </a:schemeClr>
                </a:solidFill>
                <a:latin typeface="Abadi" panose="020B0604020104020204" pitchFamily="34" charset="0"/>
              </a:rPr>
              <a:t>:</a:t>
            </a:r>
          </a:p>
          <a:p>
            <a:pPr lvl="1">
              <a:lnSpc>
                <a:spcPct val="100000"/>
              </a:lnSpc>
              <a:spcBef>
                <a:spcPts val="1400"/>
              </a:spcBef>
            </a:pPr>
            <a:r>
              <a:rPr lang="en-US" sz="1800" dirty="0">
                <a:solidFill>
                  <a:schemeClr val="accent3">
                    <a:lumMod val="25000"/>
                  </a:schemeClr>
                </a:solidFill>
                <a:latin typeface="Abadi" panose="020B0604020104020204" pitchFamily="34" charset="0"/>
              </a:rPr>
              <a:t>Chart Type: Scatter Plot</a:t>
            </a:r>
          </a:p>
          <a:p>
            <a:pPr lvl="1">
              <a:lnSpc>
                <a:spcPct val="100000"/>
              </a:lnSpc>
              <a:spcBef>
                <a:spcPts val="1400"/>
              </a:spcBef>
            </a:pPr>
            <a:r>
              <a:rPr lang="en-US" sz="1800" dirty="0">
                <a:solidFill>
                  <a:schemeClr val="accent3">
                    <a:lumMod val="25000"/>
                  </a:schemeClr>
                </a:solidFill>
                <a:latin typeface="Abadi" panose="020B0604020104020204" pitchFamily="34" charset="0"/>
              </a:rPr>
              <a:t>Purpose: To highlight the distribution of payload masses at different launch sites and identify sites that do not handle heavy payloads.</a:t>
            </a: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253330"/>
            <a:ext cx="9932966" cy="5387313"/>
          </a:xfrm>
          <a:prstGeom prst="rect">
            <a:avLst/>
          </a:prstGeom>
        </p:spPr>
        <p:txBody>
          <a:bodyPr lIns="91440" tIns="45720" rIns="91440" bIns="45720" anchor="t"/>
          <a:lstStyle/>
          <a:p>
            <a:pPr>
              <a:lnSpc>
                <a:spcPct val="100000"/>
              </a:lnSpc>
              <a:spcBef>
                <a:spcPts val="1400"/>
              </a:spcBef>
            </a:pPr>
            <a:r>
              <a:rPr lang="en-US" sz="2000" dirty="0">
                <a:solidFill>
                  <a:schemeClr val="accent3">
                    <a:lumMod val="25000"/>
                  </a:schemeClr>
                </a:solidFill>
                <a:latin typeface="Abadi" panose="020B0604020104020204" pitchFamily="34" charset="0"/>
              </a:rPr>
              <a:t>Success Rate by Orbit Type:</a:t>
            </a:r>
          </a:p>
          <a:p>
            <a:pPr lvl="1">
              <a:lnSpc>
                <a:spcPct val="100000"/>
              </a:lnSpc>
              <a:spcBef>
                <a:spcPts val="1400"/>
              </a:spcBef>
            </a:pPr>
            <a:r>
              <a:rPr lang="en-US" sz="1600" dirty="0">
                <a:solidFill>
                  <a:schemeClr val="accent3">
                    <a:lumMod val="25000"/>
                  </a:schemeClr>
                </a:solidFill>
                <a:latin typeface="Abadi" panose="020B0604020104020204" pitchFamily="34" charset="0"/>
              </a:rPr>
              <a:t>Chart Type: Bar Chart</a:t>
            </a:r>
          </a:p>
          <a:p>
            <a:pPr lvl="1">
              <a:lnSpc>
                <a:spcPct val="100000"/>
              </a:lnSpc>
              <a:spcBef>
                <a:spcPts val="1400"/>
              </a:spcBef>
            </a:pPr>
            <a:r>
              <a:rPr lang="en-US" sz="1600" dirty="0">
                <a:solidFill>
                  <a:schemeClr val="accent3">
                    <a:lumMod val="25000"/>
                  </a:schemeClr>
                </a:solidFill>
                <a:latin typeface="Abadi" panose="020B0604020104020204" pitchFamily="34" charset="0"/>
              </a:rPr>
              <a:t>Purpose:  To compare the success rates across different orbit types and identify which orbits have higher or lower success rates.</a:t>
            </a:r>
          </a:p>
          <a:p>
            <a:pPr>
              <a:lnSpc>
                <a:spcPct val="100000"/>
              </a:lnSpc>
              <a:spcBef>
                <a:spcPts val="1400"/>
              </a:spcBef>
            </a:pPr>
            <a:r>
              <a:rPr lang="en-US" sz="2000" dirty="0" err="1">
                <a:solidFill>
                  <a:schemeClr val="accent3">
                    <a:lumMod val="25000"/>
                  </a:schemeClr>
                </a:solidFill>
                <a:latin typeface="Abadi" panose="020B0604020104020204" pitchFamily="34" charset="0"/>
              </a:rPr>
              <a:t>FlightNumber</a:t>
            </a:r>
            <a:r>
              <a:rPr lang="en-US" sz="2000" dirty="0">
                <a:solidFill>
                  <a:schemeClr val="accent3">
                    <a:lumMod val="25000"/>
                  </a:schemeClr>
                </a:solidFill>
                <a:latin typeface="Abadi" panose="020B0604020104020204" pitchFamily="34" charset="0"/>
              </a:rPr>
              <a:t> vs. Orbit Type:</a:t>
            </a:r>
          </a:p>
          <a:p>
            <a:pPr lvl="1">
              <a:lnSpc>
                <a:spcPct val="100000"/>
              </a:lnSpc>
              <a:spcBef>
                <a:spcPts val="1400"/>
              </a:spcBef>
            </a:pPr>
            <a:r>
              <a:rPr lang="en-US" sz="1600" dirty="0">
                <a:solidFill>
                  <a:schemeClr val="accent3">
                    <a:lumMod val="25000"/>
                  </a:schemeClr>
                </a:solidFill>
                <a:latin typeface="Abadi" panose="020B0604020104020204" pitchFamily="34" charset="0"/>
              </a:rPr>
              <a:t>Chart Type: Line Chart</a:t>
            </a:r>
          </a:p>
          <a:p>
            <a:pPr lvl="1">
              <a:lnSpc>
                <a:spcPct val="100000"/>
              </a:lnSpc>
              <a:spcBef>
                <a:spcPts val="1400"/>
              </a:spcBef>
            </a:pPr>
            <a:r>
              <a:rPr lang="en-US" sz="1600" dirty="0">
                <a:solidFill>
                  <a:schemeClr val="accent3">
                    <a:lumMod val="25000"/>
                  </a:schemeClr>
                </a:solidFill>
                <a:latin typeface="Abadi" panose="020B0604020104020204" pitchFamily="34" charset="0"/>
              </a:rPr>
              <a:t>Purpose: To analyze how repeated launches to specific orbits affect success rates over time.</a:t>
            </a:r>
          </a:p>
          <a:p>
            <a:pPr>
              <a:lnSpc>
                <a:spcPct val="100000"/>
              </a:lnSpc>
              <a:spcBef>
                <a:spcPts val="1400"/>
              </a:spcBef>
            </a:pPr>
            <a:r>
              <a:rPr lang="en-US" sz="2000" dirty="0">
                <a:solidFill>
                  <a:schemeClr val="accent3">
                    <a:lumMod val="25000"/>
                  </a:schemeClr>
                </a:solidFill>
                <a:latin typeface="Abadi" panose="020B0604020104020204" pitchFamily="34" charset="0"/>
              </a:rPr>
              <a:t>Year vs. Average Success Rate:</a:t>
            </a:r>
          </a:p>
          <a:p>
            <a:pPr lvl="1">
              <a:lnSpc>
                <a:spcPct val="100000"/>
              </a:lnSpc>
              <a:spcBef>
                <a:spcPts val="1400"/>
              </a:spcBef>
            </a:pPr>
            <a:r>
              <a:rPr lang="en-US" sz="1600" dirty="0">
                <a:solidFill>
                  <a:schemeClr val="accent3">
                    <a:lumMod val="25000"/>
                  </a:schemeClr>
                </a:solidFill>
                <a:latin typeface="Abadi" panose="020B0604020104020204" pitchFamily="34" charset="0"/>
              </a:rPr>
              <a:t>Chart Type: Line Chart</a:t>
            </a:r>
          </a:p>
          <a:p>
            <a:pPr lvl="1">
              <a:lnSpc>
                <a:spcPct val="100000"/>
              </a:lnSpc>
              <a:spcBef>
                <a:spcPts val="1400"/>
              </a:spcBef>
            </a:pPr>
            <a:r>
              <a:rPr lang="en-US" sz="1600" dirty="0">
                <a:solidFill>
                  <a:schemeClr val="accent3">
                    <a:lumMod val="25000"/>
                  </a:schemeClr>
                </a:solidFill>
                <a:latin typeface="Abadi" panose="020B0604020104020204" pitchFamily="34" charset="0"/>
              </a:rPr>
              <a:t>Purpose: To observe the trend in launch success rates over the years, indicating improvements or changes in success rates over time.</a:t>
            </a:r>
          </a:p>
          <a:p>
            <a:pPr marL="0" indent="0">
              <a:lnSpc>
                <a:spcPct val="100000"/>
              </a:lnSpc>
              <a:spcBef>
                <a:spcPts val="1400"/>
              </a:spcBef>
              <a:buNone/>
            </a:pPr>
            <a:r>
              <a:rPr lang="en-US" sz="2000" dirty="0">
                <a:solidFill>
                  <a:schemeClr val="accent3">
                    <a:lumMod val="25000"/>
                  </a:schemeClr>
                </a:solidFill>
                <a:latin typeface="Abadi" panose="020B0604020104020204" pitchFamily="34" charset="0"/>
              </a:rPr>
              <a:t>GitHub URL of EDA with data visualization notebook:</a:t>
            </a:r>
          </a:p>
          <a:p>
            <a:endParaRPr lang="en-US" sz="2000"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18347454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506770"/>
            <a:ext cx="9745589" cy="4812579"/>
          </a:xfrm>
          <a:prstGeom prst="rect">
            <a:avLst/>
          </a:prstGeom>
        </p:spPr>
        <p:txBody>
          <a:bodyPr lIns="91440" tIns="45720" rIns="91440" bIns="45720" anchor="t"/>
          <a:lstStyle/>
          <a:p>
            <a:pPr>
              <a:lnSpc>
                <a:spcPct val="100000"/>
              </a:lnSpc>
              <a:spcBef>
                <a:spcPts val="1400"/>
              </a:spcBef>
            </a:pPr>
            <a:r>
              <a:rPr lang="en-US" sz="2000" dirty="0">
                <a:solidFill>
                  <a:schemeClr val="accent3">
                    <a:lumMod val="25000"/>
                  </a:schemeClr>
                </a:solidFill>
                <a:latin typeface="Abadi" panose="020B0604020104020204" pitchFamily="34" charset="0"/>
              </a:rPr>
              <a:t>Display unique launch sites</a:t>
            </a:r>
          </a:p>
          <a:p>
            <a:pPr lvl="1">
              <a:lnSpc>
                <a:spcPct val="100000"/>
              </a:lnSpc>
              <a:spcBef>
                <a:spcPts val="1400"/>
              </a:spcBef>
            </a:pPr>
            <a:r>
              <a:rPr lang="en-US" sz="1600" dirty="0">
                <a:solidFill>
                  <a:schemeClr val="accent3">
                    <a:lumMod val="25000"/>
                  </a:schemeClr>
                </a:solidFill>
                <a:latin typeface="Abadi" panose="020B0604020104020204" pitchFamily="34" charset="0"/>
              </a:rPr>
              <a:t>Queried the distinct values in the </a:t>
            </a:r>
            <a:r>
              <a:rPr lang="en-US" sz="1600" dirty="0" err="1">
                <a:solidFill>
                  <a:schemeClr val="accent3">
                    <a:lumMod val="25000"/>
                  </a:schemeClr>
                </a:solidFill>
                <a:latin typeface="Abadi" panose="020B0604020104020204" pitchFamily="34" charset="0"/>
              </a:rPr>
              <a:t>Launch_Site</a:t>
            </a:r>
            <a:r>
              <a:rPr lang="en-US" sz="1600" dirty="0">
                <a:solidFill>
                  <a:schemeClr val="accent3">
                    <a:lumMod val="25000"/>
                  </a:schemeClr>
                </a:solidFill>
                <a:latin typeface="Abadi" panose="020B0604020104020204" pitchFamily="34" charset="0"/>
              </a:rPr>
              <a:t> column to identify unique launch sites.</a:t>
            </a:r>
          </a:p>
          <a:p>
            <a:pPr>
              <a:lnSpc>
                <a:spcPct val="100000"/>
              </a:lnSpc>
              <a:spcBef>
                <a:spcPts val="1400"/>
              </a:spcBef>
            </a:pPr>
            <a:r>
              <a:rPr lang="en-US" sz="2000" dirty="0">
                <a:solidFill>
                  <a:schemeClr val="accent3">
                    <a:lumMod val="25000"/>
                  </a:schemeClr>
                </a:solidFill>
                <a:latin typeface="Abadi" panose="020B0604020104020204" pitchFamily="34" charset="0"/>
              </a:rPr>
              <a:t>Display total payload mass for NASA (CRS) launches</a:t>
            </a:r>
          </a:p>
          <a:p>
            <a:pPr lvl="1">
              <a:lnSpc>
                <a:spcPct val="100000"/>
              </a:lnSpc>
              <a:spcBef>
                <a:spcPts val="1400"/>
              </a:spcBef>
            </a:pPr>
            <a:r>
              <a:rPr lang="en-US" sz="1600" dirty="0">
                <a:solidFill>
                  <a:schemeClr val="accent3">
                    <a:lumMod val="25000"/>
                  </a:schemeClr>
                </a:solidFill>
                <a:latin typeface="Abadi" panose="020B0604020104020204" pitchFamily="34" charset="0"/>
              </a:rPr>
              <a:t>Queried the sum of PAYLOAD_MASS__KG_ for launches with Customer as 'NASA (CRS)'.</a:t>
            </a:r>
          </a:p>
          <a:p>
            <a:pPr>
              <a:lnSpc>
                <a:spcPct val="100000"/>
              </a:lnSpc>
              <a:spcBef>
                <a:spcPts val="1400"/>
              </a:spcBef>
            </a:pPr>
            <a:r>
              <a:rPr lang="en-US" sz="2000" dirty="0">
                <a:solidFill>
                  <a:schemeClr val="accent3">
                    <a:lumMod val="25000"/>
                  </a:schemeClr>
                </a:solidFill>
                <a:latin typeface="Abadi" panose="020B0604020104020204" pitchFamily="34" charset="0"/>
              </a:rPr>
              <a:t>Display average payload mass for booster version F9 v1.1</a:t>
            </a:r>
          </a:p>
          <a:p>
            <a:pPr lvl="1">
              <a:lnSpc>
                <a:spcPct val="100000"/>
              </a:lnSpc>
              <a:spcBef>
                <a:spcPts val="1400"/>
              </a:spcBef>
            </a:pPr>
            <a:r>
              <a:rPr lang="en-US" sz="1600" dirty="0">
                <a:solidFill>
                  <a:schemeClr val="accent3">
                    <a:lumMod val="25000"/>
                  </a:schemeClr>
                </a:solidFill>
                <a:latin typeface="Abadi" panose="020B0604020104020204" pitchFamily="34" charset="0"/>
              </a:rPr>
              <a:t>Queried the average of PAYLOAD_MASS__KG_ for launches with </a:t>
            </a:r>
            <a:r>
              <a:rPr lang="en-US" sz="1600" dirty="0" err="1">
                <a:solidFill>
                  <a:schemeClr val="accent3">
                    <a:lumMod val="25000"/>
                  </a:schemeClr>
                </a:solidFill>
                <a:latin typeface="Abadi" panose="020B0604020104020204" pitchFamily="34" charset="0"/>
              </a:rPr>
              <a:t>Booster_Version</a:t>
            </a:r>
            <a:r>
              <a:rPr lang="en-US" sz="1600" dirty="0">
                <a:solidFill>
                  <a:schemeClr val="accent3">
                    <a:lumMod val="25000"/>
                  </a:schemeClr>
                </a:solidFill>
                <a:latin typeface="Abadi" panose="020B0604020104020204" pitchFamily="34" charset="0"/>
              </a:rPr>
              <a:t> as 'F9 v1.1'.</a:t>
            </a:r>
          </a:p>
          <a:p>
            <a:pPr>
              <a:lnSpc>
                <a:spcPct val="100000"/>
              </a:lnSpc>
              <a:spcBef>
                <a:spcPts val="1400"/>
              </a:spcBef>
            </a:pPr>
            <a:r>
              <a:rPr lang="en-US" sz="2000" dirty="0">
                <a:solidFill>
                  <a:schemeClr val="accent3">
                    <a:lumMod val="25000"/>
                  </a:schemeClr>
                </a:solidFill>
                <a:latin typeface="Abadi" panose="020B0604020104020204" pitchFamily="34" charset="0"/>
              </a:rPr>
              <a:t>List date of first successful landing on ground pad</a:t>
            </a:r>
          </a:p>
          <a:p>
            <a:pPr lvl="1">
              <a:lnSpc>
                <a:spcPct val="100000"/>
              </a:lnSpc>
              <a:spcBef>
                <a:spcPts val="1400"/>
              </a:spcBef>
            </a:pPr>
            <a:r>
              <a:rPr lang="en-US" sz="1600" dirty="0">
                <a:solidFill>
                  <a:schemeClr val="accent3">
                    <a:lumMod val="25000"/>
                  </a:schemeClr>
                </a:solidFill>
                <a:latin typeface="Abadi" panose="020B0604020104020204" pitchFamily="34" charset="0"/>
              </a:rPr>
              <a:t>Queried the minimum Date where </a:t>
            </a:r>
            <a:r>
              <a:rPr lang="en-US" sz="1600" dirty="0" err="1">
                <a:solidFill>
                  <a:schemeClr val="accent3">
                    <a:lumMod val="25000"/>
                  </a:schemeClr>
                </a:solidFill>
                <a:latin typeface="Abadi" panose="020B0604020104020204" pitchFamily="34" charset="0"/>
              </a:rPr>
              <a:t>Landing_Outcome</a:t>
            </a:r>
            <a:r>
              <a:rPr lang="en-US" sz="1600" dirty="0">
                <a:solidFill>
                  <a:schemeClr val="accent3">
                    <a:lumMod val="25000"/>
                  </a:schemeClr>
                </a:solidFill>
                <a:latin typeface="Abadi" panose="020B0604020104020204" pitchFamily="34" charset="0"/>
              </a:rPr>
              <a:t> was 'Success'.</a:t>
            </a:r>
          </a:p>
          <a:p>
            <a:pPr>
              <a:lnSpc>
                <a:spcPct val="100000"/>
              </a:lnSpc>
              <a:spcBef>
                <a:spcPts val="1400"/>
              </a:spcBef>
            </a:pPr>
            <a:r>
              <a:rPr lang="en-US" sz="2000" dirty="0">
                <a:solidFill>
                  <a:schemeClr val="accent3">
                    <a:lumMod val="25000"/>
                  </a:schemeClr>
                </a:solidFill>
                <a:latin typeface="Abadi" panose="020B0604020104020204" pitchFamily="34" charset="0"/>
              </a:rPr>
              <a:t>List boosters with successful drone ship landings and specific payload mass range</a:t>
            </a:r>
          </a:p>
          <a:p>
            <a:pPr lvl="1">
              <a:lnSpc>
                <a:spcPct val="100000"/>
              </a:lnSpc>
              <a:spcBef>
                <a:spcPts val="1400"/>
              </a:spcBef>
            </a:pPr>
            <a:r>
              <a:rPr lang="en-US" sz="1600" dirty="0">
                <a:solidFill>
                  <a:schemeClr val="accent3">
                    <a:lumMod val="25000"/>
                  </a:schemeClr>
                </a:solidFill>
                <a:latin typeface="Abadi" panose="020B0604020104020204" pitchFamily="34" charset="0"/>
              </a:rPr>
              <a:t>Queried distinct </a:t>
            </a:r>
            <a:r>
              <a:rPr lang="en-US" sz="1600" dirty="0" err="1">
                <a:solidFill>
                  <a:schemeClr val="accent3">
                    <a:lumMod val="25000"/>
                  </a:schemeClr>
                </a:solidFill>
                <a:latin typeface="Abadi" panose="020B0604020104020204" pitchFamily="34" charset="0"/>
              </a:rPr>
              <a:t>Booster_Version</a:t>
            </a:r>
            <a:r>
              <a:rPr lang="en-US" sz="1600" dirty="0">
                <a:solidFill>
                  <a:schemeClr val="accent3">
                    <a:lumMod val="25000"/>
                  </a:schemeClr>
                </a:solidFill>
                <a:latin typeface="Abadi" panose="020B0604020104020204" pitchFamily="34" charset="0"/>
              </a:rPr>
              <a:t> values where </a:t>
            </a:r>
            <a:r>
              <a:rPr lang="en-US" sz="1600" dirty="0" err="1">
                <a:solidFill>
                  <a:schemeClr val="accent3">
                    <a:lumMod val="25000"/>
                  </a:schemeClr>
                </a:solidFill>
                <a:latin typeface="Abadi" panose="020B0604020104020204" pitchFamily="34" charset="0"/>
              </a:rPr>
              <a:t>Landing_Outcome</a:t>
            </a:r>
            <a:r>
              <a:rPr lang="en-US" sz="1600" dirty="0">
                <a:solidFill>
                  <a:schemeClr val="accent3">
                    <a:lumMod val="25000"/>
                  </a:schemeClr>
                </a:solidFill>
                <a:latin typeface="Abadi" panose="020B0604020104020204" pitchFamily="34" charset="0"/>
              </a:rPr>
              <a:t> was 'Success' and PAYLOAD_MASS__KG_ was between 4000 and 6000 kg.</a:t>
            </a:r>
          </a:p>
          <a:p>
            <a:endParaRPr lang="en-US" sz="2000"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087699"/>
            <a:ext cx="10247759" cy="5339512"/>
          </a:xfrm>
          <a:prstGeom prst="rect">
            <a:avLst/>
          </a:prstGeom>
        </p:spPr>
        <p:txBody>
          <a:bodyPr lIns="91440" tIns="45720" rIns="91440" bIns="45720" anchor="t"/>
          <a:lstStyle/>
          <a:p>
            <a:pPr>
              <a:lnSpc>
                <a:spcPct val="100000"/>
              </a:lnSpc>
              <a:spcBef>
                <a:spcPts val="1400"/>
              </a:spcBef>
            </a:pPr>
            <a:r>
              <a:rPr lang="en-US" sz="2000" dirty="0">
                <a:solidFill>
                  <a:schemeClr val="accent3">
                    <a:lumMod val="25000"/>
                  </a:schemeClr>
                </a:solidFill>
                <a:latin typeface="Abadi" panose="020B0604020104020204" pitchFamily="34" charset="0"/>
              </a:rPr>
              <a:t>Display total number of successful and failed mission outcomes</a:t>
            </a:r>
          </a:p>
          <a:p>
            <a:pPr lvl="1">
              <a:lnSpc>
                <a:spcPct val="100000"/>
              </a:lnSpc>
              <a:spcBef>
                <a:spcPts val="1400"/>
              </a:spcBef>
            </a:pPr>
            <a:r>
              <a:rPr lang="en-US" sz="1600" dirty="0">
                <a:solidFill>
                  <a:schemeClr val="accent3">
                    <a:lumMod val="25000"/>
                  </a:schemeClr>
                </a:solidFill>
                <a:latin typeface="Abadi" panose="020B0604020104020204" pitchFamily="34" charset="0"/>
              </a:rPr>
              <a:t>Queried the count of records for </a:t>
            </a:r>
            <a:r>
              <a:rPr lang="en-US" sz="1600" dirty="0" err="1">
                <a:solidFill>
                  <a:schemeClr val="accent3">
                    <a:lumMod val="25000"/>
                  </a:schemeClr>
                </a:solidFill>
                <a:latin typeface="Abadi" panose="020B0604020104020204" pitchFamily="34" charset="0"/>
              </a:rPr>
              <a:t>Mission_Outcome</a:t>
            </a:r>
            <a:r>
              <a:rPr lang="en-US" sz="1600" dirty="0">
                <a:solidFill>
                  <a:schemeClr val="accent3">
                    <a:lumMod val="25000"/>
                  </a:schemeClr>
                </a:solidFill>
                <a:latin typeface="Abadi" panose="020B0604020104020204" pitchFamily="34" charset="0"/>
              </a:rPr>
              <a:t> 'Success'.</a:t>
            </a:r>
          </a:p>
          <a:p>
            <a:pPr lvl="1">
              <a:lnSpc>
                <a:spcPct val="100000"/>
              </a:lnSpc>
              <a:spcBef>
                <a:spcPts val="1400"/>
              </a:spcBef>
            </a:pPr>
            <a:r>
              <a:rPr lang="en-US" sz="1600" dirty="0">
                <a:solidFill>
                  <a:schemeClr val="accent3">
                    <a:lumMod val="25000"/>
                  </a:schemeClr>
                </a:solidFill>
                <a:latin typeface="Abadi" panose="020B0604020104020204" pitchFamily="34" charset="0"/>
              </a:rPr>
              <a:t>Queried the count of records for </a:t>
            </a:r>
            <a:r>
              <a:rPr lang="en-US" sz="1600" dirty="0" err="1">
                <a:solidFill>
                  <a:schemeClr val="accent3">
                    <a:lumMod val="25000"/>
                  </a:schemeClr>
                </a:solidFill>
                <a:latin typeface="Abadi" panose="020B0604020104020204" pitchFamily="34" charset="0"/>
              </a:rPr>
              <a:t>Mission_Outcome</a:t>
            </a:r>
            <a:r>
              <a:rPr lang="en-US" sz="1600" dirty="0">
                <a:solidFill>
                  <a:schemeClr val="accent3">
                    <a:lumMod val="25000"/>
                  </a:schemeClr>
                </a:solidFill>
                <a:latin typeface="Abadi" panose="020B0604020104020204" pitchFamily="34" charset="0"/>
              </a:rPr>
              <a:t> starting with 'Failure'.</a:t>
            </a:r>
          </a:p>
          <a:p>
            <a:pPr>
              <a:lnSpc>
                <a:spcPct val="100000"/>
              </a:lnSpc>
              <a:spcBef>
                <a:spcPts val="1400"/>
              </a:spcBef>
            </a:pPr>
            <a:r>
              <a:rPr lang="en-US" sz="2000" dirty="0">
                <a:solidFill>
                  <a:schemeClr val="accent3">
                    <a:lumMod val="25000"/>
                  </a:schemeClr>
                </a:solidFill>
                <a:latin typeface="Abadi" panose="020B0604020104020204" pitchFamily="34" charset="0"/>
              </a:rPr>
              <a:t>List boosters carrying the maximum payload mass</a:t>
            </a:r>
          </a:p>
          <a:p>
            <a:pPr lvl="1">
              <a:lnSpc>
                <a:spcPct val="100000"/>
              </a:lnSpc>
              <a:spcBef>
                <a:spcPts val="1400"/>
              </a:spcBef>
            </a:pPr>
            <a:r>
              <a:rPr lang="en-US" sz="1600" dirty="0">
                <a:solidFill>
                  <a:schemeClr val="accent3">
                    <a:lumMod val="25000"/>
                  </a:schemeClr>
                </a:solidFill>
                <a:latin typeface="Abadi" panose="020B0604020104020204" pitchFamily="34" charset="0"/>
              </a:rPr>
              <a:t>Queried the </a:t>
            </a:r>
            <a:r>
              <a:rPr lang="en-US" sz="1600" dirty="0" err="1">
                <a:solidFill>
                  <a:schemeClr val="accent3">
                    <a:lumMod val="25000"/>
                  </a:schemeClr>
                </a:solidFill>
                <a:latin typeface="Abadi" panose="020B0604020104020204" pitchFamily="34" charset="0"/>
              </a:rPr>
              <a:t>Booster_Version</a:t>
            </a:r>
            <a:r>
              <a:rPr lang="en-US" sz="1600" dirty="0">
                <a:solidFill>
                  <a:schemeClr val="accent3">
                    <a:lumMod val="25000"/>
                  </a:schemeClr>
                </a:solidFill>
                <a:latin typeface="Abadi" panose="020B0604020104020204" pitchFamily="34" charset="0"/>
              </a:rPr>
              <a:t> with the maximum value of PAYLOAD_MASS__KG_.</a:t>
            </a:r>
          </a:p>
          <a:p>
            <a:pPr>
              <a:lnSpc>
                <a:spcPct val="100000"/>
              </a:lnSpc>
              <a:spcBef>
                <a:spcPts val="1400"/>
              </a:spcBef>
            </a:pPr>
            <a:r>
              <a:rPr lang="en-US" sz="2000" dirty="0">
                <a:solidFill>
                  <a:schemeClr val="accent3">
                    <a:lumMod val="25000"/>
                  </a:schemeClr>
                </a:solidFill>
                <a:latin typeface="Abadi" panose="020B0604020104020204" pitchFamily="34" charset="0"/>
              </a:rPr>
              <a:t>List records with failure outcomes in 2015 with specific details</a:t>
            </a:r>
          </a:p>
          <a:p>
            <a:pPr lvl="1">
              <a:lnSpc>
                <a:spcPct val="100000"/>
              </a:lnSpc>
              <a:spcBef>
                <a:spcPts val="1400"/>
              </a:spcBef>
            </a:pPr>
            <a:r>
              <a:rPr lang="en-US" sz="1600" dirty="0">
                <a:solidFill>
                  <a:schemeClr val="accent3">
                    <a:lumMod val="25000"/>
                  </a:schemeClr>
                </a:solidFill>
                <a:latin typeface="Abadi" panose="020B0604020104020204" pitchFamily="34" charset="0"/>
              </a:rPr>
              <a:t>Queried the Month, </a:t>
            </a:r>
            <a:r>
              <a:rPr lang="en-US" sz="1600" dirty="0" err="1">
                <a:solidFill>
                  <a:schemeClr val="accent3">
                    <a:lumMod val="25000"/>
                  </a:schemeClr>
                </a:solidFill>
                <a:latin typeface="Abadi" panose="020B0604020104020204" pitchFamily="34" charset="0"/>
              </a:rPr>
              <a:t>Booster_Version</a:t>
            </a:r>
            <a:r>
              <a:rPr lang="en-US" sz="1600" dirty="0">
                <a:solidFill>
                  <a:schemeClr val="accent3">
                    <a:lumMod val="25000"/>
                  </a:schemeClr>
                </a:solidFill>
                <a:latin typeface="Abadi" panose="020B0604020104020204" pitchFamily="34" charset="0"/>
              </a:rPr>
              <a:t>, </a:t>
            </a:r>
            <a:r>
              <a:rPr lang="en-US" sz="1600" dirty="0" err="1">
                <a:solidFill>
                  <a:schemeClr val="accent3">
                    <a:lumMod val="25000"/>
                  </a:schemeClr>
                </a:solidFill>
                <a:latin typeface="Abadi" panose="020B0604020104020204" pitchFamily="34" charset="0"/>
              </a:rPr>
              <a:t>Launch_Site</a:t>
            </a:r>
            <a:r>
              <a:rPr lang="en-US" sz="1600" dirty="0">
                <a:solidFill>
                  <a:schemeClr val="accent3">
                    <a:lumMod val="25000"/>
                  </a:schemeClr>
                </a:solidFill>
                <a:latin typeface="Abadi" panose="020B0604020104020204" pitchFamily="34" charset="0"/>
              </a:rPr>
              <a:t>, and </a:t>
            </a:r>
            <a:r>
              <a:rPr lang="en-US" sz="1600" dirty="0" err="1">
                <a:solidFill>
                  <a:schemeClr val="accent3">
                    <a:lumMod val="25000"/>
                  </a:schemeClr>
                </a:solidFill>
                <a:latin typeface="Abadi" panose="020B0604020104020204" pitchFamily="34" charset="0"/>
              </a:rPr>
              <a:t>Landing_Outcome</a:t>
            </a:r>
            <a:r>
              <a:rPr lang="en-US" sz="1600" dirty="0">
                <a:solidFill>
                  <a:schemeClr val="accent3">
                    <a:lumMod val="25000"/>
                  </a:schemeClr>
                </a:solidFill>
                <a:latin typeface="Abadi" panose="020B0604020104020204" pitchFamily="34" charset="0"/>
              </a:rPr>
              <a:t> for records in 2015 with </a:t>
            </a:r>
            <a:r>
              <a:rPr lang="en-US" sz="1600" dirty="0" err="1">
                <a:solidFill>
                  <a:schemeClr val="accent3">
                    <a:lumMod val="25000"/>
                  </a:schemeClr>
                </a:solidFill>
                <a:latin typeface="Abadi" panose="020B0604020104020204" pitchFamily="34" charset="0"/>
              </a:rPr>
              <a:t>Landing_Outcome</a:t>
            </a:r>
            <a:r>
              <a:rPr lang="en-US" sz="1600" dirty="0">
                <a:solidFill>
                  <a:schemeClr val="accent3">
                    <a:lumMod val="25000"/>
                  </a:schemeClr>
                </a:solidFill>
                <a:latin typeface="Abadi" panose="020B0604020104020204" pitchFamily="34" charset="0"/>
              </a:rPr>
              <a:t> as 'Failure (drone ship)'.</a:t>
            </a:r>
          </a:p>
          <a:p>
            <a:pPr>
              <a:lnSpc>
                <a:spcPct val="100000"/>
              </a:lnSpc>
              <a:spcBef>
                <a:spcPts val="1400"/>
              </a:spcBef>
            </a:pPr>
            <a:r>
              <a:rPr lang="en-US" sz="2000" dirty="0">
                <a:solidFill>
                  <a:schemeClr val="accent3">
                    <a:lumMod val="25000"/>
                  </a:schemeClr>
                </a:solidFill>
                <a:latin typeface="Abadi" panose="020B0604020104020204" pitchFamily="34" charset="0"/>
              </a:rPr>
              <a:t>Rank landing outcomes between specific dates</a:t>
            </a:r>
          </a:p>
          <a:p>
            <a:pPr lvl="1">
              <a:lnSpc>
                <a:spcPct val="100000"/>
              </a:lnSpc>
              <a:spcBef>
                <a:spcPts val="1400"/>
              </a:spcBef>
            </a:pPr>
            <a:r>
              <a:rPr lang="en-US" sz="1600" dirty="0">
                <a:solidFill>
                  <a:schemeClr val="accent3">
                    <a:lumMod val="25000"/>
                  </a:schemeClr>
                </a:solidFill>
                <a:latin typeface="Abadi" panose="020B0604020104020204" pitchFamily="34" charset="0"/>
              </a:rPr>
              <a:t>Queried the count of </a:t>
            </a:r>
            <a:r>
              <a:rPr lang="en-US" sz="1600" dirty="0" err="1">
                <a:solidFill>
                  <a:schemeClr val="accent3">
                    <a:lumMod val="25000"/>
                  </a:schemeClr>
                </a:solidFill>
                <a:latin typeface="Abadi" panose="020B0604020104020204" pitchFamily="34" charset="0"/>
              </a:rPr>
              <a:t>Landing_Outcome</a:t>
            </a:r>
            <a:r>
              <a:rPr lang="en-US" sz="1600" dirty="0">
                <a:solidFill>
                  <a:schemeClr val="accent3">
                    <a:lumMod val="25000"/>
                  </a:schemeClr>
                </a:solidFill>
                <a:latin typeface="Abadi" panose="020B0604020104020204" pitchFamily="34" charset="0"/>
              </a:rPr>
              <a:t> values grouped by outcome type, between '2010-06-04' and '2017-03-20', ordered by count in descending order.</a:t>
            </a:r>
          </a:p>
          <a:p>
            <a:pPr marL="0" indent="0">
              <a:lnSpc>
                <a:spcPct val="100000"/>
              </a:lnSpc>
              <a:spcBef>
                <a:spcPts val="1400"/>
              </a:spcBef>
              <a:buNone/>
            </a:pPr>
            <a:r>
              <a:rPr lang="en-US" sz="2000" dirty="0">
                <a:solidFill>
                  <a:schemeClr val="accent3">
                    <a:lumMod val="25000"/>
                  </a:schemeClr>
                </a:solidFill>
                <a:latin typeface="Abadi" panose="020B0604020104020204" pitchFamily="34" charset="0"/>
              </a:rPr>
              <a:t>GitHub URL of EDA with SQL notebook: </a:t>
            </a:r>
          </a:p>
          <a:p>
            <a:endParaRPr lang="en-US" sz="2000" dirty="0"/>
          </a:p>
          <a:p>
            <a:endParaRPr lang="en-US" sz="2000" dirty="0"/>
          </a:p>
          <a:p>
            <a:endParaRPr lang="en-US" sz="2000"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39862133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380967"/>
            <a:ext cx="10515600" cy="4351338"/>
          </a:xfrm>
          <a:prstGeom prst="rect">
            <a:avLst/>
          </a:prstGeom>
        </p:spPr>
        <p:txBody>
          <a:bodyPr>
            <a:noAutofit/>
          </a:bodyPr>
          <a:lstStyle/>
          <a:p>
            <a:pPr>
              <a:lnSpc>
                <a:spcPct val="100000"/>
              </a:lnSpc>
              <a:spcBef>
                <a:spcPts val="1400"/>
              </a:spcBef>
            </a:pPr>
            <a:r>
              <a:rPr lang="en-US" sz="1900" dirty="0">
                <a:solidFill>
                  <a:schemeClr val="accent3">
                    <a:lumMod val="25000"/>
                  </a:schemeClr>
                </a:solidFill>
                <a:latin typeface="Abadi" panose="020B0604020104020204" pitchFamily="34" charset="0"/>
              </a:rPr>
              <a:t>NASA Johnson Space Center Marker and Circle:</a:t>
            </a:r>
          </a:p>
          <a:p>
            <a:pPr lvl="1">
              <a:lnSpc>
                <a:spcPct val="100000"/>
              </a:lnSpc>
              <a:spcBef>
                <a:spcPts val="1400"/>
              </a:spcBef>
            </a:pPr>
            <a:r>
              <a:rPr lang="en-US" sz="1900" dirty="0">
                <a:solidFill>
                  <a:schemeClr val="accent3">
                    <a:lumMod val="25000"/>
                  </a:schemeClr>
                </a:solidFill>
                <a:latin typeface="Abadi" panose="020B0604020104020204" pitchFamily="34" charset="0"/>
              </a:rPr>
              <a:t>Marker: Located at NASA Johnson Space Center, Houston, Texas.</a:t>
            </a:r>
          </a:p>
          <a:p>
            <a:pPr lvl="1">
              <a:lnSpc>
                <a:spcPct val="100000"/>
              </a:lnSpc>
              <a:spcBef>
                <a:spcPts val="1400"/>
              </a:spcBef>
            </a:pPr>
            <a:r>
              <a:rPr lang="en-US" sz="1900" dirty="0">
                <a:solidFill>
                  <a:schemeClr val="accent3">
                    <a:lumMod val="25000"/>
                  </a:schemeClr>
                </a:solidFill>
                <a:latin typeface="Abadi" panose="020B0604020104020204" pitchFamily="34" charset="0"/>
              </a:rPr>
              <a:t>Circle: A circle with a radius of 1000 meters around the center.</a:t>
            </a:r>
          </a:p>
          <a:p>
            <a:pPr lvl="1">
              <a:lnSpc>
                <a:spcPct val="100000"/>
              </a:lnSpc>
              <a:spcBef>
                <a:spcPts val="1400"/>
              </a:spcBef>
            </a:pPr>
            <a:r>
              <a:rPr lang="en-US" sz="1900" dirty="0">
                <a:solidFill>
                  <a:schemeClr val="accent3">
                    <a:lumMod val="25000"/>
                  </a:schemeClr>
                </a:solidFill>
                <a:latin typeface="Abadi" panose="020B0604020104020204" pitchFamily="34" charset="0"/>
              </a:rPr>
              <a:t>Reason: To set a reference point for the map and mark NASA's Johnson Space Center.</a:t>
            </a:r>
          </a:p>
          <a:p>
            <a:pPr>
              <a:lnSpc>
                <a:spcPct val="100000"/>
              </a:lnSpc>
              <a:spcBef>
                <a:spcPts val="1400"/>
              </a:spcBef>
            </a:pPr>
            <a:r>
              <a:rPr lang="en-US" sz="1900" dirty="0">
                <a:solidFill>
                  <a:schemeClr val="accent3">
                    <a:lumMod val="25000"/>
                  </a:schemeClr>
                </a:solidFill>
                <a:latin typeface="Abadi" panose="020B0604020104020204" pitchFamily="34" charset="0"/>
              </a:rPr>
              <a:t>Launch Sites Markers and Circles:</a:t>
            </a:r>
          </a:p>
          <a:p>
            <a:pPr lvl="1">
              <a:lnSpc>
                <a:spcPct val="100000"/>
              </a:lnSpc>
              <a:spcBef>
                <a:spcPts val="1400"/>
              </a:spcBef>
            </a:pPr>
            <a:r>
              <a:rPr lang="en-US" sz="1900" dirty="0">
                <a:solidFill>
                  <a:schemeClr val="accent3">
                    <a:lumMod val="25000"/>
                  </a:schemeClr>
                </a:solidFill>
                <a:latin typeface="Abadi" panose="020B0604020104020204" pitchFamily="34" charset="0"/>
              </a:rPr>
              <a:t>Markers and Circles: Added for each SpaceX launch site with coordinates from the </a:t>
            </a:r>
            <a:r>
              <a:rPr lang="en-US" sz="1900" dirty="0" err="1">
                <a:solidFill>
                  <a:schemeClr val="accent3">
                    <a:lumMod val="25000"/>
                  </a:schemeClr>
                </a:solidFill>
                <a:latin typeface="Abadi" panose="020B0604020104020204" pitchFamily="34" charset="0"/>
              </a:rPr>
              <a:t>launch_sites_df</a:t>
            </a:r>
            <a:r>
              <a:rPr lang="en-US" sz="1900" dirty="0">
                <a:solidFill>
                  <a:schemeClr val="accent3">
                    <a:lumMod val="25000"/>
                  </a:schemeClr>
                </a:solidFill>
                <a:latin typeface="Abadi" panose="020B0604020104020204" pitchFamily="34" charset="0"/>
              </a:rPr>
              <a:t>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a:t>
            </a:r>
          </a:p>
          <a:p>
            <a:pPr lvl="1">
              <a:lnSpc>
                <a:spcPct val="100000"/>
              </a:lnSpc>
              <a:spcBef>
                <a:spcPts val="1400"/>
              </a:spcBef>
            </a:pPr>
            <a:r>
              <a:rPr lang="en-US" sz="1900" dirty="0">
                <a:solidFill>
                  <a:schemeClr val="accent3">
                    <a:lumMod val="25000"/>
                  </a:schemeClr>
                </a:solidFill>
                <a:latin typeface="Abadi" panose="020B0604020104020204" pitchFamily="34" charset="0"/>
              </a:rPr>
              <a:t>Reason: To visually mark the locations of all SpaceX launch sites on the map.</a:t>
            </a:r>
          </a:p>
          <a:p>
            <a:pPr>
              <a:lnSpc>
                <a:spcPct val="100000"/>
              </a:lnSpc>
              <a:spcBef>
                <a:spcPts val="1400"/>
              </a:spcBef>
            </a:pPr>
            <a:r>
              <a:rPr lang="en-US" sz="1900" dirty="0">
                <a:solidFill>
                  <a:schemeClr val="accent3">
                    <a:lumMod val="25000"/>
                  </a:schemeClr>
                </a:solidFill>
                <a:latin typeface="Abadi" panose="020B0604020104020204" pitchFamily="34" charset="0"/>
              </a:rPr>
              <a:t>Launch Outcomes Markers (</a:t>
            </a:r>
            <a:r>
              <a:rPr lang="en-US" sz="1900" dirty="0" err="1">
                <a:solidFill>
                  <a:schemeClr val="accent3">
                    <a:lumMod val="25000"/>
                  </a:schemeClr>
                </a:solidFill>
                <a:latin typeface="Abadi" panose="020B0604020104020204" pitchFamily="34" charset="0"/>
              </a:rPr>
              <a:t>MarkerCluster</a:t>
            </a:r>
            <a:r>
              <a:rPr lang="en-US" sz="1900" dirty="0">
                <a:solidFill>
                  <a:schemeClr val="accent3">
                    <a:lumMod val="25000"/>
                  </a:schemeClr>
                </a:solidFill>
                <a:latin typeface="Abadi" panose="020B0604020104020204" pitchFamily="34" charset="0"/>
              </a:rPr>
              <a:t>):</a:t>
            </a:r>
          </a:p>
          <a:p>
            <a:pPr lvl="1">
              <a:lnSpc>
                <a:spcPct val="100000"/>
              </a:lnSpc>
              <a:spcBef>
                <a:spcPts val="1400"/>
              </a:spcBef>
            </a:pPr>
            <a:r>
              <a:rPr lang="en-US" sz="1900" dirty="0">
                <a:solidFill>
                  <a:schemeClr val="accent3">
                    <a:lumMod val="25000"/>
                  </a:schemeClr>
                </a:solidFill>
                <a:latin typeface="Abadi" panose="020B0604020104020204" pitchFamily="34" charset="0"/>
              </a:rPr>
              <a:t>Markers: Green markers for successful launches and red markers for failed launches.</a:t>
            </a:r>
          </a:p>
          <a:p>
            <a:pPr lvl="1">
              <a:lnSpc>
                <a:spcPct val="100000"/>
              </a:lnSpc>
              <a:spcBef>
                <a:spcPts val="1400"/>
              </a:spcBef>
            </a:pPr>
            <a:r>
              <a:rPr lang="en-US" sz="1900" dirty="0">
                <a:solidFill>
                  <a:schemeClr val="accent3">
                    <a:lumMod val="25000"/>
                  </a:schemeClr>
                </a:solidFill>
                <a:latin typeface="Abadi" panose="020B0604020104020204" pitchFamily="34" charset="0"/>
              </a:rPr>
              <a:t>Reason: To show the outcome of each launch at the respective launch sites, making it easy to identify success rates.</a:t>
            </a:r>
          </a:p>
          <a:p>
            <a:endParaRPr lang="en-US" sz="1900"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087698"/>
            <a:ext cx="10194561" cy="5597915"/>
          </a:xfrm>
          <a:prstGeom prst="rect">
            <a:avLst/>
          </a:prstGeom>
        </p:spPr>
        <p:txBody>
          <a:bodyPr>
            <a:noAutofit/>
          </a:bodyPr>
          <a:lstStyle/>
          <a:p>
            <a:pPr>
              <a:lnSpc>
                <a:spcPct val="100000"/>
              </a:lnSpc>
              <a:spcBef>
                <a:spcPts val="1400"/>
              </a:spcBef>
            </a:pPr>
            <a:r>
              <a:rPr lang="en-US" sz="2000" dirty="0">
                <a:solidFill>
                  <a:schemeClr val="accent3">
                    <a:lumMod val="25000"/>
                  </a:schemeClr>
                </a:solidFill>
                <a:latin typeface="Abadi" panose="020B0604020104020204" pitchFamily="34" charset="0"/>
              </a:rPr>
              <a:t>Distance to Coastline Marker and Line:</a:t>
            </a:r>
          </a:p>
          <a:p>
            <a:pPr lvl="1">
              <a:lnSpc>
                <a:spcPct val="100000"/>
              </a:lnSpc>
              <a:spcBef>
                <a:spcPts val="1400"/>
              </a:spcBef>
            </a:pPr>
            <a:r>
              <a:rPr lang="en-US" sz="2000" dirty="0">
                <a:solidFill>
                  <a:schemeClr val="accent3">
                    <a:lumMod val="25000"/>
                  </a:schemeClr>
                </a:solidFill>
                <a:latin typeface="Abadi" panose="020B0604020104020204" pitchFamily="34" charset="0"/>
              </a:rPr>
              <a:t>Marker: Shows the distance from the launch site to the closest coastline.</a:t>
            </a:r>
          </a:p>
          <a:p>
            <a:pPr lvl="1">
              <a:lnSpc>
                <a:spcPct val="100000"/>
              </a:lnSpc>
              <a:spcBef>
                <a:spcPts val="1400"/>
              </a:spcBef>
            </a:pPr>
            <a:r>
              <a:rPr lang="en-US" sz="2000" dirty="0">
                <a:solidFill>
                  <a:schemeClr val="accent3">
                    <a:lumMod val="25000"/>
                  </a:schemeClr>
                </a:solidFill>
                <a:latin typeface="Abadi" panose="020B0604020104020204" pitchFamily="34" charset="0"/>
              </a:rPr>
              <a:t>Line: A line drawn between the launch site and the coastline point.</a:t>
            </a:r>
          </a:p>
          <a:p>
            <a:pPr lvl="1">
              <a:lnSpc>
                <a:spcPct val="100000"/>
              </a:lnSpc>
              <a:spcBef>
                <a:spcPts val="1400"/>
              </a:spcBef>
            </a:pPr>
            <a:r>
              <a:rPr lang="en-US" sz="2000" dirty="0">
                <a:solidFill>
                  <a:schemeClr val="accent3">
                    <a:lumMod val="25000"/>
                  </a:schemeClr>
                </a:solidFill>
                <a:latin typeface="Abadi" panose="020B0604020104020204" pitchFamily="34" charset="0"/>
              </a:rPr>
              <a:t>Reason: To measure and visualize the proximity of the launch site to the coastline.</a:t>
            </a:r>
          </a:p>
          <a:p>
            <a:pPr>
              <a:lnSpc>
                <a:spcPct val="100000"/>
              </a:lnSpc>
              <a:spcBef>
                <a:spcPts val="1400"/>
              </a:spcBef>
            </a:pPr>
            <a:r>
              <a:rPr lang="en-US" sz="2000" dirty="0">
                <a:solidFill>
                  <a:schemeClr val="accent3">
                    <a:lumMod val="25000"/>
                  </a:schemeClr>
                </a:solidFill>
                <a:latin typeface="Abadi" panose="020B0604020104020204" pitchFamily="34" charset="0"/>
              </a:rPr>
              <a:t>Distance to Railway Marker and Line:</a:t>
            </a:r>
          </a:p>
          <a:p>
            <a:pPr lvl="1">
              <a:lnSpc>
                <a:spcPct val="100000"/>
              </a:lnSpc>
              <a:spcBef>
                <a:spcPts val="1400"/>
              </a:spcBef>
            </a:pPr>
            <a:r>
              <a:rPr lang="en-US" sz="2000" dirty="0">
                <a:solidFill>
                  <a:schemeClr val="accent3">
                    <a:lumMod val="25000"/>
                  </a:schemeClr>
                </a:solidFill>
                <a:latin typeface="Abadi" panose="020B0604020104020204" pitchFamily="34" charset="0"/>
              </a:rPr>
              <a:t>Marker: Shows the distance from the launch site to the closest railway.</a:t>
            </a:r>
          </a:p>
          <a:p>
            <a:pPr lvl="1">
              <a:lnSpc>
                <a:spcPct val="100000"/>
              </a:lnSpc>
              <a:spcBef>
                <a:spcPts val="1400"/>
              </a:spcBef>
            </a:pPr>
            <a:r>
              <a:rPr lang="en-US" sz="2000" dirty="0">
                <a:solidFill>
                  <a:schemeClr val="accent3">
                    <a:lumMod val="25000"/>
                  </a:schemeClr>
                </a:solidFill>
                <a:latin typeface="Abadi" panose="020B0604020104020204" pitchFamily="34" charset="0"/>
              </a:rPr>
              <a:t>Line: A line drawn between the launch site and the railway point.</a:t>
            </a:r>
          </a:p>
          <a:p>
            <a:pPr lvl="1">
              <a:lnSpc>
                <a:spcPct val="100000"/>
              </a:lnSpc>
              <a:spcBef>
                <a:spcPts val="1400"/>
              </a:spcBef>
            </a:pPr>
            <a:r>
              <a:rPr lang="en-US" sz="2000" dirty="0">
                <a:solidFill>
                  <a:schemeClr val="accent3">
                    <a:lumMod val="25000"/>
                  </a:schemeClr>
                </a:solidFill>
                <a:latin typeface="Abadi" panose="020B0604020104020204" pitchFamily="34" charset="0"/>
              </a:rPr>
              <a:t>Reason: To measure and visualize the proximity of the launch site to a railway.</a:t>
            </a:r>
          </a:p>
          <a:p>
            <a:pPr marL="0" indent="0">
              <a:lnSpc>
                <a:spcPct val="100000"/>
              </a:lnSpc>
              <a:spcBef>
                <a:spcPts val="1400"/>
              </a:spcBef>
              <a:buNone/>
            </a:pPr>
            <a:r>
              <a:rPr lang="en-US" sz="2000" dirty="0">
                <a:solidFill>
                  <a:schemeClr val="accent3">
                    <a:lumMod val="25000"/>
                  </a:schemeClr>
                </a:solidFill>
                <a:latin typeface="Abadi" panose="020B0604020104020204" pitchFamily="34" charset="0"/>
              </a:rPr>
              <a:t>GitHub URL of completed interactive map with Folium map: </a:t>
            </a:r>
            <a:endParaRPr lang="en-US" sz="2000" dirty="0"/>
          </a:p>
          <a:p>
            <a:endParaRPr lang="en-US" sz="2000"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27251110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Dropdown for Launch Site Selection:</a:t>
            </a:r>
          </a:p>
          <a:p>
            <a:pPr lvl="1">
              <a:lnSpc>
                <a:spcPct val="100000"/>
              </a:lnSpc>
              <a:spcBef>
                <a:spcPts val="1400"/>
              </a:spcBef>
            </a:pPr>
            <a:r>
              <a:rPr lang="en-US" sz="1800" dirty="0">
                <a:solidFill>
                  <a:schemeClr val="accent3">
                    <a:lumMod val="25000"/>
                  </a:schemeClr>
                </a:solidFill>
                <a:latin typeface="Abadi" panose="020B0604020104020204" pitchFamily="34" charset="0"/>
              </a:rPr>
              <a:t>Element: Dropdown menu.</a:t>
            </a:r>
          </a:p>
          <a:p>
            <a:pPr lvl="1">
              <a:lnSpc>
                <a:spcPct val="100000"/>
              </a:lnSpc>
              <a:spcBef>
                <a:spcPts val="1400"/>
              </a:spcBef>
            </a:pPr>
            <a:r>
              <a:rPr lang="en-US" sz="1800" dirty="0">
                <a:solidFill>
                  <a:schemeClr val="accent3">
                    <a:lumMod val="25000"/>
                  </a:schemeClr>
                </a:solidFill>
                <a:latin typeface="Abadi" panose="020B0604020104020204" pitchFamily="34" charset="0"/>
              </a:rPr>
              <a:t>Purpose: Allows the user to select a specific launch site or view data for all launch sites.</a:t>
            </a:r>
          </a:p>
          <a:p>
            <a:pPr lvl="1">
              <a:lnSpc>
                <a:spcPct val="100000"/>
              </a:lnSpc>
              <a:spcBef>
                <a:spcPts val="1400"/>
              </a:spcBef>
            </a:pPr>
            <a:r>
              <a:rPr lang="en-US" sz="1800" dirty="0">
                <a:solidFill>
                  <a:schemeClr val="accent3">
                    <a:lumMod val="25000"/>
                  </a:schemeClr>
                </a:solidFill>
                <a:latin typeface="Abadi" panose="020B0604020104020204" pitchFamily="34" charset="0"/>
              </a:rPr>
              <a:t>Interaction: When a user selects a launch site, the pie chart and scatter plot update to reflect the data for the selected site.</a:t>
            </a:r>
          </a:p>
          <a:p>
            <a:pPr>
              <a:lnSpc>
                <a:spcPct val="100000"/>
              </a:lnSpc>
              <a:spcBef>
                <a:spcPts val="1400"/>
              </a:spcBef>
            </a:pPr>
            <a:r>
              <a:rPr lang="en-US" sz="2200" dirty="0">
                <a:solidFill>
                  <a:schemeClr val="accent3">
                    <a:lumMod val="25000"/>
                  </a:schemeClr>
                </a:solidFill>
                <a:latin typeface="Abadi" panose="020B0604020104020204" pitchFamily="34" charset="0"/>
              </a:rPr>
              <a:t>Pie Chart for Launch Success:</a:t>
            </a:r>
          </a:p>
          <a:p>
            <a:pPr lvl="1">
              <a:lnSpc>
                <a:spcPct val="100000"/>
              </a:lnSpc>
              <a:spcBef>
                <a:spcPts val="1400"/>
              </a:spcBef>
            </a:pPr>
            <a:r>
              <a:rPr lang="en-US" sz="1800" dirty="0">
                <a:solidFill>
                  <a:schemeClr val="accent3">
                    <a:lumMod val="25000"/>
                  </a:schemeClr>
                </a:solidFill>
                <a:latin typeface="Abadi" panose="020B0604020104020204" pitchFamily="34" charset="0"/>
              </a:rPr>
              <a:t>Element: Pie chart.</a:t>
            </a:r>
          </a:p>
          <a:p>
            <a:pPr lvl="1">
              <a:lnSpc>
                <a:spcPct val="100000"/>
              </a:lnSpc>
              <a:spcBef>
                <a:spcPts val="1400"/>
              </a:spcBef>
            </a:pPr>
            <a:r>
              <a:rPr lang="en-US" sz="1800" dirty="0">
                <a:solidFill>
                  <a:schemeClr val="accent3">
                    <a:lumMod val="25000"/>
                  </a:schemeClr>
                </a:solidFill>
                <a:latin typeface="Abadi" panose="020B0604020104020204" pitchFamily="34" charset="0"/>
              </a:rPr>
              <a:t>Purpose: Displays the total count of successful and failed launches.</a:t>
            </a:r>
          </a:p>
          <a:p>
            <a:pPr lvl="1">
              <a:lnSpc>
                <a:spcPct val="100000"/>
              </a:lnSpc>
              <a:spcBef>
                <a:spcPts val="1400"/>
              </a:spcBef>
            </a:pPr>
            <a:r>
              <a:rPr lang="en-US" sz="1800" dirty="0">
                <a:solidFill>
                  <a:schemeClr val="accent3">
                    <a:lumMod val="25000"/>
                  </a:schemeClr>
                </a:solidFill>
                <a:latin typeface="Abadi" panose="020B0604020104020204" pitchFamily="34" charset="0"/>
              </a:rPr>
              <a:t>Interaction: Updates based on the launch site selected in the dropdown. If "All Sites" is selected, it shows the success vs. failure counts for all sites combined. If a specific site is selected, it shows the success vs. failure counts for that site.</a:t>
            </a:r>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380967"/>
            <a:ext cx="9745589" cy="4351338"/>
          </a:xfrm>
          <a:prstGeom prst="rect">
            <a:avLst/>
          </a:prstGeom>
        </p:spPr>
        <p:txBody>
          <a:bodyPr vert="horz" lIns="91440" tIns="45720" rIns="91440" bIns="45720" rtlCol="0" anchor="t">
            <a:noAutofit/>
          </a:bodyPr>
          <a:lstStyle/>
          <a:p>
            <a:pPr>
              <a:lnSpc>
                <a:spcPct val="100000"/>
              </a:lnSpc>
              <a:spcBef>
                <a:spcPts val="1400"/>
              </a:spcBef>
            </a:pPr>
            <a:r>
              <a:rPr lang="en-US" sz="1800" dirty="0">
                <a:solidFill>
                  <a:schemeClr val="accent3">
                    <a:lumMod val="25000"/>
                  </a:schemeClr>
                </a:solidFill>
                <a:latin typeface="Abadi" panose="020B0604020104020204" pitchFamily="34" charset="0"/>
              </a:rPr>
              <a:t>Payload Range Slider:</a:t>
            </a:r>
          </a:p>
          <a:p>
            <a:pPr lvl="1">
              <a:lnSpc>
                <a:spcPct val="100000"/>
              </a:lnSpc>
              <a:spcBef>
                <a:spcPts val="1400"/>
              </a:spcBef>
            </a:pPr>
            <a:r>
              <a:rPr lang="en-US" sz="1800" dirty="0">
                <a:solidFill>
                  <a:schemeClr val="accent3">
                    <a:lumMod val="25000"/>
                  </a:schemeClr>
                </a:solidFill>
                <a:latin typeface="Abadi" panose="020B0604020104020204" pitchFamily="34" charset="0"/>
              </a:rPr>
              <a:t>Element: Range slider.</a:t>
            </a:r>
          </a:p>
          <a:p>
            <a:pPr lvl="1">
              <a:lnSpc>
                <a:spcPct val="100000"/>
              </a:lnSpc>
              <a:spcBef>
                <a:spcPts val="1400"/>
              </a:spcBef>
            </a:pPr>
            <a:r>
              <a:rPr lang="en-US" sz="1800" dirty="0">
                <a:solidFill>
                  <a:schemeClr val="accent3">
                    <a:lumMod val="25000"/>
                  </a:schemeClr>
                </a:solidFill>
                <a:latin typeface="Abadi" panose="020B0604020104020204" pitchFamily="34" charset="0"/>
              </a:rPr>
              <a:t>Purpose: Allows the user to filter the data based on the payload mass range.</a:t>
            </a:r>
          </a:p>
          <a:p>
            <a:pPr lvl="1">
              <a:lnSpc>
                <a:spcPct val="100000"/>
              </a:lnSpc>
              <a:spcBef>
                <a:spcPts val="1400"/>
              </a:spcBef>
            </a:pPr>
            <a:r>
              <a:rPr lang="en-US" sz="1800" dirty="0">
                <a:solidFill>
                  <a:schemeClr val="accent3">
                    <a:lumMod val="25000"/>
                  </a:schemeClr>
                </a:solidFill>
                <a:latin typeface="Abadi" panose="020B0604020104020204" pitchFamily="34" charset="0"/>
              </a:rPr>
              <a:t>Interaction: Updates the scatter plot to display data within the selected payload range.</a:t>
            </a:r>
          </a:p>
          <a:p>
            <a:pPr>
              <a:lnSpc>
                <a:spcPct val="100000"/>
              </a:lnSpc>
              <a:spcBef>
                <a:spcPts val="1400"/>
              </a:spcBef>
            </a:pPr>
            <a:r>
              <a:rPr lang="en-US" sz="1800" dirty="0">
                <a:solidFill>
                  <a:schemeClr val="accent3">
                    <a:lumMod val="25000"/>
                  </a:schemeClr>
                </a:solidFill>
                <a:latin typeface="Abadi" panose="020B0604020104020204" pitchFamily="34" charset="0"/>
              </a:rPr>
              <a:t>Scatter Plot for Payload vs. Launch Success:</a:t>
            </a:r>
          </a:p>
          <a:p>
            <a:pPr lvl="1">
              <a:lnSpc>
                <a:spcPct val="100000"/>
              </a:lnSpc>
              <a:spcBef>
                <a:spcPts val="1400"/>
              </a:spcBef>
            </a:pPr>
            <a:r>
              <a:rPr lang="en-US" sz="1800" dirty="0">
                <a:solidFill>
                  <a:schemeClr val="accent3">
                    <a:lumMod val="25000"/>
                  </a:schemeClr>
                </a:solidFill>
                <a:latin typeface="Abadi" panose="020B0604020104020204" pitchFamily="34" charset="0"/>
              </a:rPr>
              <a:t>Element: Scatter plot.</a:t>
            </a:r>
          </a:p>
          <a:p>
            <a:pPr lvl="1">
              <a:lnSpc>
                <a:spcPct val="100000"/>
              </a:lnSpc>
              <a:spcBef>
                <a:spcPts val="1400"/>
              </a:spcBef>
            </a:pPr>
            <a:r>
              <a:rPr lang="en-US" sz="1800" dirty="0">
                <a:solidFill>
                  <a:schemeClr val="accent3">
                    <a:lumMod val="25000"/>
                  </a:schemeClr>
                </a:solidFill>
                <a:latin typeface="Abadi" panose="020B0604020104020204" pitchFamily="34" charset="0"/>
              </a:rPr>
              <a:t>Purpose: Shows the correlation between payload mass and launch success.</a:t>
            </a:r>
          </a:p>
          <a:p>
            <a:pPr lvl="1">
              <a:lnSpc>
                <a:spcPct val="100000"/>
              </a:lnSpc>
              <a:spcBef>
                <a:spcPts val="1400"/>
              </a:spcBef>
            </a:pPr>
            <a:r>
              <a:rPr lang="en-US" sz="1800" dirty="0">
                <a:solidFill>
                  <a:schemeClr val="accent3">
                    <a:lumMod val="25000"/>
                  </a:schemeClr>
                </a:solidFill>
                <a:latin typeface="Abadi" panose="020B0604020104020204" pitchFamily="34" charset="0"/>
              </a:rPr>
              <a:t>Interaction: Updates based on the selected launch site and the payload range. If "All Sites" is selected, it displays the correlation for all sites. If a specific site is selected, it shows the correlation for that site </a:t>
            </a:r>
            <a:r>
              <a:rPr lang="en-US" sz="1800" dirty="0" err="1">
                <a:solidFill>
                  <a:schemeClr val="accent3">
                    <a:lumMod val="25000"/>
                  </a:schemeClr>
                </a:solidFill>
                <a:latin typeface="Abadi" panose="020B0604020104020204" pitchFamily="34" charset="0"/>
              </a:rPr>
              <a:t>only.for</a:t>
            </a:r>
            <a:r>
              <a:rPr lang="en-US" sz="1800" dirty="0">
                <a:solidFill>
                  <a:schemeClr val="accent3">
                    <a:lumMod val="25000"/>
                  </a:schemeClr>
                </a:solidFill>
                <a:latin typeface="Abadi" panose="020B0604020104020204" pitchFamily="34" charset="0"/>
              </a:rPr>
              <a:t> all sites combined. If a specific site is selected, it shows the success vs. failure counts for that site.</a:t>
            </a:r>
          </a:p>
          <a:p>
            <a:r>
              <a:rPr lang="en-US" sz="1800" dirty="0">
                <a:solidFill>
                  <a:schemeClr val="accent3">
                    <a:lumMod val="25000"/>
                  </a:schemeClr>
                </a:solidFill>
                <a:latin typeface="Abadi" panose="020B0604020104020204" pitchFamily="34" charset="0"/>
              </a:rPr>
              <a:t>GitHub URL of </a:t>
            </a:r>
            <a:r>
              <a:rPr lang="en-US" sz="1800" dirty="0" err="1">
                <a:solidFill>
                  <a:schemeClr val="accent3">
                    <a:lumMod val="25000"/>
                  </a:schemeClr>
                </a:solidFill>
                <a:latin typeface="Abadi" panose="020B0604020104020204" pitchFamily="34" charset="0"/>
              </a:rPr>
              <a:t>Plotly</a:t>
            </a:r>
            <a:r>
              <a:rPr lang="en-US" sz="1800" dirty="0">
                <a:solidFill>
                  <a:schemeClr val="accent3">
                    <a:lumMod val="25000"/>
                  </a:schemeClr>
                </a:solidFill>
                <a:latin typeface="Abadi" panose="020B0604020104020204" pitchFamily="34" charset="0"/>
              </a:rPr>
              <a:t> Dash lab:</a:t>
            </a: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11451767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75054"/>
            <a:ext cx="9745589" cy="435133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1. Loading and Preparing Data</a:t>
            </a:r>
          </a:p>
          <a:p>
            <a:pPr lvl="1">
              <a:lnSpc>
                <a:spcPct val="100000"/>
              </a:lnSpc>
              <a:spcBef>
                <a:spcPts val="1400"/>
              </a:spcBef>
            </a:pPr>
            <a:r>
              <a:rPr lang="en-US" sz="1800" dirty="0">
                <a:solidFill>
                  <a:schemeClr val="accent3">
                    <a:lumMod val="25000"/>
                  </a:schemeClr>
                </a:solidFill>
                <a:latin typeface="Abadi" panose="020B0604020104020204" pitchFamily="34" charset="0"/>
              </a:rPr>
              <a:t>Load Data: Loaded datasets (dataset_part_2.csv and dataset_part_3.csv) into pandas </a:t>
            </a:r>
            <a:r>
              <a:rPr lang="en-US" sz="1800" dirty="0" err="1">
                <a:solidFill>
                  <a:schemeClr val="accent3">
                    <a:lumMod val="25000"/>
                  </a:schemeClr>
                </a:solidFill>
                <a:latin typeface="Abadi" panose="020B0604020104020204" pitchFamily="34" charset="0"/>
              </a:rPr>
              <a:t>DataFrames</a:t>
            </a:r>
            <a:r>
              <a:rPr lang="en-US" sz="1800" dirty="0">
                <a:solidFill>
                  <a:schemeClr val="accent3">
                    <a:lumMod val="25000"/>
                  </a:schemeClr>
                </a:solidFill>
                <a:latin typeface="Abadi" panose="020B0604020104020204" pitchFamily="34" charset="0"/>
              </a:rPr>
              <a:t>.</a:t>
            </a:r>
          </a:p>
          <a:p>
            <a:pPr lvl="1">
              <a:lnSpc>
                <a:spcPct val="100000"/>
              </a:lnSpc>
              <a:spcBef>
                <a:spcPts val="1400"/>
              </a:spcBef>
            </a:pPr>
            <a:r>
              <a:rPr lang="en-US" sz="1800" dirty="0">
                <a:solidFill>
                  <a:schemeClr val="accent3">
                    <a:lumMod val="25000"/>
                  </a:schemeClr>
                </a:solidFill>
                <a:latin typeface="Abadi" panose="020B0604020104020204" pitchFamily="34" charset="0"/>
              </a:rPr>
              <a:t>Extract Features and Labels: Extracted the target variable (Class) from the first dataset and the features from the second dataset.</a:t>
            </a:r>
          </a:p>
          <a:p>
            <a:pPr lvl="1">
              <a:lnSpc>
                <a:spcPct val="100000"/>
              </a:lnSpc>
              <a:spcBef>
                <a:spcPts val="1400"/>
              </a:spcBef>
            </a:pPr>
            <a:r>
              <a:rPr lang="en-US" sz="1800" dirty="0">
                <a:solidFill>
                  <a:schemeClr val="accent3">
                    <a:lumMod val="25000"/>
                  </a:schemeClr>
                </a:solidFill>
                <a:latin typeface="Abadi" panose="020B0604020104020204" pitchFamily="34" charset="0"/>
              </a:rPr>
              <a:t>Standardize Features: Standardized the features using </a:t>
            </a:r>
            <a:r>
              <a:rPr lang="en-US" sz="1800" dirty="0" err="1">
                <a:solidFill>
                  <a:schemeClr val="accent3">
                    <a:lumMod val="25000"/>
                  </a:schemeClr>
                </a:solidFill>
                <a:latin typeface="Abadi" panose="020B0604020104020204" pitchFamily="34" charset="0"/>
              </a:rPr>
              <a:t>StandardScaler</a:t>
            </a:r>
            <a:r>
              <a:rPr lang="en-US" sz="1800" dirty="0">
                <a:solidFill>
                  <a:schemeClr val="accent3">
                    <a:lumMod val="25000"/>
                  </a:schemeClr>
                </a:solidFill>
                <a:latin typeface="Abadi" panose="020B0604020104020204" pitchFamily="34" charset="0"/>
              </a:rPr>
              <a:t> from scikit-learn.</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2. Splitting Data</a:t>
            </a:r>
          </a:p>
          <a:p>
            <a:pPr lvl="1">
              <a:lnSpc>
                <a:spcPct val="100000"/>
              </a:lnSpc>
              <a:spcBef>
                <a:spcPts val="1400"/>
              </a:spcBef>
            </a:pPr>
            <a:r>
              <a:rPr lang="en-US" sz="1800" dirty="0">
                <a:solidFill>
                  <a:schemeClr val="accent3">
                    <a:lumMod val="25000"/>
                  </a:schemeClr>
                </a:solidFill>
                <a:latin typeface="Abadi" panose="020B0604020104020204" pitchFamily="34" charset="0"/>
              </a:rPr>
              <a:t>Train-Test Split: Split the data into training (80%) and testing (20%) sets using </a:t>
            </a:r>
            <a:r>
              <a:rPr lang="en-US" sz="1800" dirty="0" err="1">
                <a:solidFill>
                  <a:schemeClr val="accent3">
                    <a:lumMod val="25000"/>
                  </a:schemeClr>
                </a:solidFill>
                <a:latin typeface="Abadi" panose="020B0604020104020204" pitchFamily="34" charset="0"/>
              </a:rPr>
              <a:t>train_test_split</a:t>
            </a:r>
            <a:r>
              <a:rPr lang="en-US" sz="1800" dirty="0">
                <a:solidFill>
                  <a:schemeClr val="accent3">
                    <a:lumMod val="25000"/>
                  </a:schemeClr>
                </a:solidFill>
                <a:latin typeface="Abadi" panose="020B0604020104020204" pitchFamily="34" charset="0"/>
              </a:rPr>
              <a:t>.</a:t>
            </a:r>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55219" y="979838"/>
            <a:ext cx="7459588" cy="5066019"/>
          </a:xfrm>
          <a:prstGeom prst="rect">
            <a:avLst/>
          </a:prstGeom>
        </p:spPr>
        <p:txBody>
          <a:bodyPr>
            <a:noAutofit/>
          </a:bodyPr>
          <a:lstStyle/>
          <a:p>
            <a:pPr marL="0" indent="0">
              <a:lnSpc>
                <a:spcPct val="100000"/>
              </a:lnSpc>
              <a:spcBef>
                <a:spcPts val="1400"/>
              </a:spcBef>
              <a:buNone/>
            </a:pPr>
            <a:r>
              <a:rPr lang="en-US" sz="1750" dirty="0">
                <a:solidFill>
                  <a:schemeClr val="accent3">
                    <a:lumMod val="25000"/>
                  </a:schemeClr>
                </a:solidFill>
                <a:latin typeface="Abadi" panose="020B0604020104020204" pitchFamily="34" charset="0"/>
              </a:rPr>
              <a:t>3. Model Building and Hyperparameter Tuning</a:t>
            </a:r>
          </a:p>
          <a:p>
            <a:pPr lvl="1">
              <a:lnSpc>
                <a:spcPct val="100000"/>
              </a:lnSpc>
              <a:spcBef>
                <a:spcPts val="1400"/>
              </a:spcBef>
            </a:pPr>
            <a:r>
              <a:rPr lang="en-US" sz="1750" dirty="0">
                <a:solidFill>
                  <a:schemeClr val="accent3">
                    <a:lumMod val="25000"/>
                  </a:schemeClr>
                </a:solidFill>
                <a:latin typeface="Abadi" panose="020B0604020104020204" pitchFamily="34" charset="0"/>
              </a:rPr>
              <a:t>Models: Logistic Regression, Support Vector Machine (SVM), Decision Tree, K-Nearest Neighbors (KNN)</a:t>
            </a:r>
          </a:p>
          <a:p>
            <a:pPr lvl="1">
              <a:lnSpc>
                <a:spcPct val="100000"/>
              </a:lnSpc>
              <a:spcBef>
                <a:spcPts val="1400"/>
              </a:spcBef>
            </a:pPr>
            <a:r>
              <a:rPr lang="en-US" sz="1750" dirty="0">
                <a:solidFill>
                  <a:schemeClr val="accent3">
                    <a:lumMod val="25000"/>
                  </a:schemeClr>
                </a:solidFill>
                <a:latin typeface="Abadi" panose="020B0604020104020204" pitchFamily="34" charset="0"/>
              </a:rPr>
              <a:t>Hyperparameter Tuning: Used </a:t>
            </a:r>
            <a:r>
              <a:rPr lang="en-US" sz="1750" dirty="0" err="1">
                <a:solidFill>
                  <a:schemeClr val="accent3">
                    <a:lumMod val="25000"/>
                  </a:schemeClr>
                </a:solidFill>
                <a:latin typeface="Abadi" panose="020B0604020104020204" pitchFamily="34" charset="0"/>
              </a:rPr>
              <a:t>GridSearchCV</a:t>
            </a:r>
            <a:r>
              <a:rPr lang="en-US" sz="1750" dirty="0">
                <a:solidFill>
                  <a:schemeClr val="accent3">
                    <a:lumMod val="25000"/>
                  </a:schemeClr>
                </a:solidFill>
                <a:latin typeface="Abadi" panose="020B0604020104020204" pitchFamily="34" charset="0"/>
              </a:rPr>
              <a:t> with 10-fold cross-validation to find the best parameters.</a:t>
            </a:r>
          </a:p>
          <a:p>
            <a:pPr lvl="1">
              <a:lnSpc>
                <a:spcPct val="100000"/>
              </a:lnSpc>
              <a:spcBef>
                <a:spcPts val="1400"/>
              </a:spcBef>
            </a:pPr>
            <a:r>
              <a:rPr lang="en-US" sz="1750" dirty="0">
                <a:solidFill>
                  <a:schemeClr val="accent3">
                    <a:lumMod val="25000"/>
                  </a:schemeClr>
                </a:solidFill>
                <a:latin typeface="Abadi" panose="020B0604020104020204" pitchFamily="34" charset="0"/>
              </a:rPr>
              <a:t>Evaluation: Evaluated model performance on test data and visualized results using a confusion matrix. </a:t>
            </a:r>
          </a:p>
          <a:p>
            <a:pPr marL="0" indent="0">
              <a:lnSpc>
                <a:spcPct val="100000"/>
              </a:lnSpc>
              <a:spcBef>
                <a:spcPts val="1400"/>
              </a:spcBef>
              <a:buNone/>
            </a:pPr>
            <a:r>
              <a:rPr lang="en-US" sz="1750" dirty="0">
                <a:solidFill>
                  <a:schemeClr val="accent3">
                    <a:lumMod val="25000"/>
                  </a:schemeClr>
                </a:solidFill>
                <a:latin typeface="Abadi" panose="020B0604020104020204" pitchFamily="34" charset="0"/>
              </a:rPr>
              <a:t>4. Model Evaluation and Selection</a:t>
            </a:r>
          </a:p>
          <a:p>
            <a:pPr lvl="1">
              <a:lnSpc>
                <a:spcPct val="100000"/>
              </a:lnSpc>
              <a:spcBef>
                <a:spcPts val="1400"/>
              </a:spcBef>
            </a:pPr>
            <a:r>
              <a:rPr lang="en-US" sz="1750" dirty="0">
                <a:solidFill>
                  <a:schemeClr val="accent3">
                    <a:lumMod val="25000"/>
                  </a:schemeClr>
                </a:solidFill>
                <a:latin typeface="Abadi" panose="020B0604020104020204" pitchFamily="34" charset="0"/>
              </a:rPr>
              <a:t>Accuracy Calculation: Calculated the accuracy for each model on the test set.</a:t>
            </a:r>
          </a:p>
          <a:p>
            <a:pPr lvl="1">
              <a:lnSpc>
                <a:spcPct val="100000"/>
              </a:lnSpc>
              <a:spcBef>
                <a:spcPts val="1400"/>
              </a:spcBef>
            </a:pPr>
            <a:r>
              <a:rPr lang="en-US" sz="1750" dirty="0">
                <a:solidFill>
                  <a:schemeClr val="accent3">
                    <a:lumMod val="25000"/>
                  </a:schemeClr>
                </a:solidFill>
                <a:latin typeface="Abadi" panose="020B0604020104020204" pitchFamily="34" charset="0"/>
              </a:rPr>
              <a:t>Confusion Matrix: Plotted confusion matrices for visual inspection of each model's performance.</a:t>
            </a:r>
          </a:p>
          <a:p>
            <a:pPr lvl="1">
              <a:lnSpc>
                <a:spcPct val="100000"/>
              </a:lnSpc>
              <a:spcBef>
                <a:spcPts val="1400"/>
              </a:spcBef>
            </a:pPr>
            <a:r>
              <a:rPr lang="en-US" sz="1750" dirty="0">
                <a:solidFill>
                  <a:schemeClr val="accent3">
                    <a:lumMod val="25000"/>
                  </a:schemeClr>
                </a:solidFill>
                <a:latin typeface="Abadi" panose="020B0604020104020204" pitchFamily="34" charset="0"/>
              </a:rPr>
              <a:t>Best Model Selection: Compared the accuracies and selected the model with the highest accuracy as the best performing model.</a:t>
            </a:r>
          </a:p>
          <a:p>
            <a:pPr marL="0" indent="0">
              <a:lnSpc>
                <a:spcPct val="100000"/>
              </a:lnSpc>
              <a:spcBef>
                <a:spcPts val="1400"/>
              </a:spcBef>
              <a:buNone/>
            </a:pPr>
            <a:r>
              <a:rPr lang="en-US" sz="1750" dirty="0">
                <a:solidFill>
                  <a:schemeClr val="accent3">
                    <a:lumMod val="25000"/>
                  </a:schemeClr>
                </a:solidFill>
                <a:latin typeface="Abadi" panose="020B0604020104020204" pitchFamily="34" charset="0"/>
              </a:rPr>
              <a:t>GitHub URL of Predictive Analysis lab:</a:t>
            </a:r>
          </a:p>
          <a:p>
            <a:pPr lvl="1">
              <a:lnSpc>
                <a:spcPct val="100000"/>
              </a:lnSpc>
              <a:spcBef>
                <a:spcPts val="1400"/>
              </a:spcBef>
            </a:pPr>
            <a:endParaRPr lang="en-US" sz="1750" dirty="0">
              <a:solidFill>
                <a:schemeClr val="accent3">
                  <a:lumMod val="25000"/>
                </a:schemeClr>
              </a:solidFill>
              <a:latin typeface="Abadi" panose="020B0604020104020204" pitchFamily="34" charset="0"/>
            </a:endParaRPr>
          </a:p>
          <a:p>
            <a:pPr lvl="1">
              <a:lnSpc>
                <a:spcPct val="100000"/>
              </a:lnSpc>
              <a:spcBef>
                <a:spcPts val="1400"/>
              </a:spcBef>
            </a:pPr>
            <a:endParaRPr lang="en-US" sz="1750" dirty="0">
              <a:solidFill>
                <a:schemeClr val="accent3">
                  <a:lumMod val="25000"/>
                </a:schemeClr>
              </a:solidFill>
              <a:latin typeface="Abadi" panose="020B0604020104020204" pitchFamily="34" charset="0"/>
            </a:endParaRPr>
          </a:p>
          <a:p>
            <a:pPr marL="457200" lvl="1" indent="0">
              <a:lnSpc>
                <a:spcPct val="100000"/>
              </a:lnSpc>
              <a:spcBef>
                <a:spcPts val="1400"/>
              </a:spcBef>
              <a:buNone/>
            </a:pPr>
            <a:endParaRPr lang="en-US" sz="175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455219" y="430789"/>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pic>
        <p:nvPicPr>
          <p:cNvPr id="8" name="Imagen 7">
            <a:extLst>
              <a:ext uri="{FF2B5EF4-FFF2-40B4-BE49-F238E27FC236}">
                <a16:creationId xmlns:a16="http://schemas.microsoft.com/office/drawing/2014/main" id="{EC541249-C312-58A5-1C3C-A3E1BD6BC387}"/>
              </a:ext>
            </a:extLst>
          </p:cNvPr>
          <p:cNvPicPr>
            <a:picLocks noChangeAspect="1"/>
          </p:cNvPicPr>
          <p:nvPr/>
        </p:nvPicPr>
        <p:blipFill>
          <a:blip r:embed="rId2"/>
          <a:stretch>
            <a:fillRect/>
          </a:stretch>
        </p:blipFill>
        <p:spPr>
          <a:xfrm>
            <a:off x="7971568" y="895990"/>
            <a:ext cx="3765213" cy="5066019"/>
          </a:xfrm>
          <a:prstGeom prst="rect">
            <a:avLst/>
          </a:prstGeom>
        </p:spPr>
      </p:pic>
    </p:spTree>
    <p:extLst>
      <p:ext uri="{BB962C8B-B14F-4D97-AF65-F5344CB8AC3E}">
        <p14:creationId xmlns:p14="http://schemas.microsoft.com/office/powerpoint/2010/main" val="17009458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2057400"/>
            <a:ext cx="4066791" cy="4133538"/>
          </a:xfrm>
          <a:prstGeom prst="rect">
            <a:avLst/>
          </a:prstGeom>
        </p:spPr>
        <p:txBody>
          <a:bodyPr>
            <a:normAutofit fontScale="77500" lnSpcReduction="20000"/>
          </a:bodyPr>
          <a:lstStyle/>
          <a:p>
            <a:pPr marL="0" indent="0">
              <a:lnSpc>
                <a:spcPct val="100000"/>
              </a:lnSpc>
              <a:spcBef>
                <a:spcPts val="1400"/>
              </a:spcBef>
              <a:buNone/>
            </a:pPr>
            <a:r>
              <a:rPr lang="en-CA" sz="2200" dirty="0">
                <a:solidFill>
                  <a:schemeClr val="accent3">
                    <a:lumMod val="25000"/>
                  </a:schemeClr>
                </a:solidFill>
                <a:latin typeface="Abadi" panose="020B0604020104020204" pitchFamily="34" charset="0"/>
              </a:rPr>
              <a:t>This scatter plot visualizes the relationship between flight numbers and launch sites. It can help identify patterns or trends in launch success rates at different sites over time.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Flight Number: Represents the sequence of launches.</a:t>
            </a:r>
          </a:p>
          <a:p>
            <a:pPr>
              <a:lnSpc>
                <a:spcPct val="100000"/>
              </a:lnSpc>
              <a:spcBef>
                <a:spcPts val="1400"/>
              </a:spcBef>
            </a:pPr>
            <a:r>
              <a:rPr lang="en-US" sz="2200" dirty="0">
                <a:solidFill>
                  <a:schemeClr val="accent3">
                    <a:lumMod val="25000"/>
                  </a:schemeClr>
                </a:solidFill>
                <a:latin typeface="Abadi" panose="020B0604020104020204" pitchFamily="34" charset="0"/>
              </a:rPr>
              <a:t>Launch Site: Indicates where the launch took place.</a:t>
            </a:r>
          </a:p>
          <a:p>
            <a:pPr>
              <a:lnSpc>
                <a:spcPct val="100000"/>
              </a:lnSpc>
              <a:spcBef>
                <a:spcPts val="1400"/>
              </a:spcBef>
            </a:pPr>
            <a:r>
              <a:rPr lang="en-US" sz="2200" dirty="0">
                <a:solidFill>
                  <a:schemeClr val="accent3">
                    <a:lumMod val="25000"/>
                  </a:schemeClr>
                </a:solidFill>
                <a:latin typeface="Abadi" panose="020B0604020104020204" pitchFamily="34" charset="0"/>
              </a:rPr>
              <a:t>Class (Hue): Differentiates successful and unsuccessful launches.</a:t>
            </a:r>
          </a:p>
          <a:p>
            <a:pPr>
              <a:lnSpc>
                <a:spcPct val="100000"/>
              </a:lnSpc>
              <a:spcBef>
                <a:spcPts val="1400"/>
              </a:spcBef>
            </a:pPr>
            <a:r>
              <a:rPr lang="en-US" sz="2200" dirty="0">
                <a:solidFill>
                  <a:schemeClr val="accent3">
                    <a:lumMod val="25000"/>
                  </a:schemeClr>
                </a:solidFill>
                <a:latin typeface="Abadi" panose="020B0604020104020204" pitchFamily="34" charset="0"/>
              </a:rPr>
              <a:t>Insight: Observing the scatter plot might reveal if certain launch sites have a higher frequency of successful flights over time.</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7" name="Imagen 6">
            <a:extLst>
              <a:ext uri="{FF2B5EF4-FFF2-40B4-BE49-F238E27FC236}">
                <a16:creationId xmlns:a16="http://schemas.microsoft.com/office/drawing/2014/main" id="{E34B4688-C59E-96AE-8090-F7FBF6F42224}"/>
              </a:ext>
            </a:extLst>
          </p:cNvPr>
          <p:cNvPicPr>
            <a:picLocks noChangeAspect="1"/>
          </p:cNvPicPr>
          <p:nvPr/>
        </p:nvPicPr>
        <p:blipFill>
          <a:blip r:embed="rId3"/>
          <a:stretch>
            <a:fillRect/>
          </a:stretch>
        </p:blipFill>
        <p:spPr>
          <a:xfrm>
            <a:off x="5261548" y="3222236"/>
            <a:ext cx="6196424" cy="1213801"/>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682444"/>
            <a:ext cx="3932238" cy="4636906"/>
          </a:xfrm>
          <a:prstGeom prst="rect">
            <a:avLst/>
          </a:prstGeom>
        </p:spPr>
        <p:txBody>
          <a:bodyPr>
            <a:noAutofit/>
          </a:bodyPr>
          <a:lstStyle/>
          <a:p>
            <a:pPr marL="0" indent="0">
              <a:lnSpc>
                <a:spcPct val="100000"/>
              </a:lnSpc>
              <a:spcBef>
                <a:spcPts val="1400"/>
              </a:spcBef>
              <a:buNone/>
            </a:pPr>
            <a:r>
              <a:rPr lang="en-CA" sz="1700" dirty="0">
                <a:solidFill>
                  <a:schemeClr val="accent3">
                    <a:lumMod val="25000"/>
                  </a:schemeClr>
                </a:solidFill>
                <a:latin typeface="Abadi" panose="020B0604020104020204" pitchFamily="34" charset="0"/>
              </a:rPr>
              <a:t>This scatter plot shows the relationship between the payload mass and the launch site, which can indicate if specific sites are used for heavier payloads.</a:t>
            </a:r>
          </a:p>
          <a:p>
            <a:pPr>
              <a:lnSpc>
                <a:spcPct val="100000"/>
              </a:lnSpc>
              <a:spcBef>
                <a:spcPts val="1400"/>
              </a:spcBef>
            </a:pPr>
            <a:r>
              <a:rPr lang="en-CA" sz="1700" dirty="0">
                <a:solidFill>
                  <a:schemeClr val="accent3">
                    <a:lumMod val="25000"/>
                  </a:schemeClr>
                </a:solidFill>
                <a:latin typeface="Abadi" panose="020B0604020104020204" pitchFamily="34" charset="0"/>
              </a:rPr>
              <a:t>Payload Mass: The mass of the payload being launched.</a:t>
            </a:r>
          </a:p>
          <a:p>
            <a:pPr>
              <a:lnSpc>
                <a:spcPct val="100000"/>
              </a:lnSpc>
              <a:spcBef>
                <a:spcPts val="1400"/>
              </a:spcBef>
            </a:pPr>
            <a:r>
              <a:rPr lang="en-CA" sz="1700" dirty="0">
                <a:solidFill>
                  <a:schemeClr val="accent3">
                    <a:lumMod val="25000"/>
                  </a:schemeClr>
                </a:solidFill>
                <a:latin typeface="Abadi" panose="020B0604020104020204" pitchFamily="34" charset="0"/>
              </a:rPr>
              <a:t>Launch Site: Indicates where the launch took place.</a:t>
            </a:r>
          </a:p>
          <a:p>
            <a:pPr>
              <a:lnSpc>
                <a:spcPct val="100000"/>
              </a:lnSpc>
              <a:spcBef>
                <a:spcPts val="1400"/>
              </a:spcBef>
            </a:pPr>
            <a:r>
              <a:rPr lang="en-CA" sz="1700" dirty="0">
                <a:solidFill>
                  <a:schemeClr val="accent3">
                    <a:lumMod val="25000"/>
                  </a:schemeClr>
                </a:solidFill>
                <a:latin typeface="Abadi" panose="020B0604020104020204" pitchFamily="34" charset="0"/>
              </a:rPr>
              <a:t>Class (Hue): Differentiates successful and unsuccessful launches.</a:t>
            </a:r>
          </a:p>
          <a:p>
            <a:pPr>
              <a:lnSpc>
                <a:spcPct val="100000"/>
              </a:lnSpc>
              <a:spcBef>
                <a:spcPts val="1400"/>
              </a:spcBef>
            </a:pPr>
            <a:r>
              <a:rPr lang="en-CA" sz="1700" dirty="0">
                <a:solidFill>
                  <a:schemeClr val="accent3">
                    <a:lumMod val="25000"/>
                  </a:schemeClr>
                </a:solidFill>
                <a:latin typeface="Abadi" panose="020B0604020104020204" pitchFamily="34" charset="0"/>
              </a:rPr>
              <a:t>Insight: This plot might show if certain launch sites handle heavier payloads and their corresponding success rates.</a:t>
            </a:r>
            <a:endParaRPr lang="en-US" sz="17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Imagen 5">
            <a:extLst>
              <a:ext uri="{FF2B5EF4-FFF2-40B4-BE49-F238E27FC236}">
                <a16:creationId xmlns:a16="http://schemas.microsoft.com/office/drawing/2014/main" id="{9E5A0B90-8E59-832C-F1C4-64D25D0BC4AF}"/>
              </a:ext>
            </a:extLst>
          </p:cNvPr>
          <p:cNvPicPr>
            <a:picLocks noChangeAspect="1"/>
          </p:cNvPicPr>
          <p:nvPr/>
        </p:nvPicPr>
        <p:blipFill>
          <a:blip r:embed="rId3"/>
          <a:stretch>
            <a:fillRect/>
          </a:stretch>
        </p:blipFill>
        <p:spPr>
          <a:xfrm>
            <a:off x="5516380" y="2992235"/>
            <a:ext cx="6085160" cy="1192006"/>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82114"/>
            <a:ext cx="3932238" cy="3811588"/>
          </a:xfrm>
          <a:prstGeom prst="rect">
            <a:avLst/>
          </a:prstGeom>
        </p:spPr>
        <p:txBody>
          <a:bodyPr>
            <a:normAutofit fontScale="92500" lnSpcReduction="20000"/>
          </a:bodyPr>
          <a:lstStyle/>
          <a:p>
            <a:pPr marL="0" indent="0">
              <a:lnSpc>
                <a:spcPct val="100000"/>
              </a:lnSpc>
              <a:spcBef>
                <a:spcPts val="1400"/>
              </a:spcBef>
              <a:buNone/>
            </a:pPr>
            <a:r>
              <a:rPr lang="en-CA" sz="2200" dirty="0">
                <a:solidFill>
                  <a:schemeClr val="accent3">
                    <a:lumMod val="25000"/>
                  </a:schemeClr>
                </a:solidFill>
                <a:latin typeface="Abadi" panose="020B0604020104020204" pitchFamily="34" charset="0"/>
              </a:rPr>
              <a:t>This bar chart visualizes the success rates of different orbit types, helping to understand which orbits have higher chances of successful launches.</a:t>
            </a:r>
          </a:p>
          <a:p>
            <a:pPr>
              <a:lnSpc>
                <a:spcPct val="100000"/>
              </a:lnSpc>
              <a:spcBef>
                <a:spcPts val="1400"/>
              </a:spcBef>
            </a:pPr>
            <a:r>
              <a:rPr lang="en-CA" sz="2200" dirty="0">
                <a:solidFill>
                  <a:schemeClr val="accent3">
                    <a:lumMod val="25000"/>
                  </a:schemeClr>
                </a:solidFill>
                <a:latin typeface="Abadi" panose="020B0604020104020204" pitchFamily="34" charset="0"/>
              </a:rPr>
              <a:t>Orbit: Different types of orbits (e.g., LEO, GTO).</a:t>
            </a:r>
          </a:p>
          <a:p>
            <a:pPr>
              <a:lnSpc>
                <a:spcPct val="100000"/>
              </a:lnSpc>
              <a:spcBef>
                <a:spcPts val="1400"/>
              </a:spcBef>
            </a:pPr>
            <a:r>
              <a:rPr lang="en-CA" sz="2200" dirty="0">
                <a:solidFill>
                  <a:schemeClr val="accent3">
                    <a:lumMod val="25000"/>
                  </a:schemeClr>
                </a:solidFill>
                <a:latin typeface="Abadi" panose="020B0604020104020204" pitchFamily="34" charset="0"/>
              </a:rPr>
              <a:t>Success Rate: The average success rate for each orbit type.</a:t>
            </a:r>
          </a:p>
          <a:p>
            <a:pPr>
              <a:lnSpc>
                <a:spcPct val="100000"/>
              </a:lnSpc>
              <a:spcBef>
                <a:spcPts val="1400"/>
              </a:spcBef>
            </a:pPr>
            <a:r>
              <a:rPr lang="en-CA" sz="2200" dirty="0">
                <a:solidFill>
                  <a:schemeClr val="accent3">
                    <a:lumMod val="25000"/>
                  </a:schemeClr>
                </a:solidFill>
                <a:latin typeface="Abadi" panose="020B0604020104020204" pitchFamily="34" charset="0"/>
              </a:rPr>
              <a:t>Insight: This chart can highlight which orbits are more reliable for successful launches.</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Imagen 5">
            <a:extLst>
              <a:ext uri="{FF2B5EF4-FFF2-40B4-BE49-F238E27FC236}">
                <a16:creationId xmlns:a16="http://schemas.microsoft.com/office/drawing/2014/main" id="{DC894FEF-7229-331E-31A1-BCBF05B3A818}"/>
              </a:ext>
            </a:extLst>
          </p:cNvPr>
          <p:cNvPicPr>
            <a:picLocks noChangeAspect="1"/>
          </p:cNvPicPr>
          <p:nvPr/>
        </p:nvPicPr>
        <p:blipFill>
          <a:blip r:embed="rId3"/>
          <a:stretch>
            <a:fillRect/>
          </a:stretch>
        </p:blipFill>
        <p:spPr>
          <a:xfrm>
            <a:off x="5920002" y="2082114"/>
            <a:ext cx="5589539" cy="3666159"/>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1002475" y="1858779"/>
            <a:ext cx="3966881" cy="3955817"/>
          </a:xfrm>
          <a:prstGeom prst="rect">
            <a:avLst/>
          </a:prstGeom>
        </p:spPr>
        <p:txBody>
          <a:bodyPr>
            <a:normAutofit fontScale="92500"/>
          </a:bodyPr>
          <a:lstStyle/>
          <a:p>
            <a:pPr marL="0" indent="0">
              <a:lnSpc>
                <a:spcPct val="100000"/>
              </a:lnSpc>
              <a:spcBef>
                <a:spcPts val="1400"/>
              </a:spcBef>
              <a:buNone/>
            </a:pPr>
            <a:r>
              <a:rPr lang="en-CA" sz="1800" dirty="0">
                <a:solidFill>
                  <a:schemeClr val="accent3">
                    <a:lumMod val="25000"/>
                  </a:schemeClr>
                </a:solidFill>
                <a:latin typeface="Abadi" panose="020B0604020104020204" pitchFamily="34" charset="0"/>
              </a:rPr>
              <a:t>This scatter plot shows the relationship between flight numbers and orbit types, which can reveal trends in launch success over time for different orbits.</a:t>
            </a:r>
          </a:p>
          <a:p>
            <a:pPr>
              <a:lnSpc>
                <a:spcPct val="100000"/>
              </a:lnSpc>
              <a:spcBef>
                <a:spcPts val="1400"/>
              </a:spcBef>
            </a:pPr>
            <a:r>
              <a:rPr lang="en-CA" sz="1800" dirty="0">
                <a:solidFill>
                  <a:schemeClr val="accent3">
                    <a:lumMod val="25000"/>
                  </a:schemeClr>
                </a:solidFill>
                <a:latin typeface="Abadi" panose="020B0604020104020204" pitchFamily="34" charset="0"/>
              </a:rPr>
              <a:t>Flight Number: Represents the sequence of launches.</a:t>
            </a:r>
          </a:p>
          <a:p>
            <a:pPr>
              <a:lnSpc>
                <a:spcPct val="100000"/>
              </a:lnSpc>
              <a:spcBef>
                <a:spcPts val="1400"/>
              </a:spcBef>
            </a:pPr>
            <a:r>
              <a:rPr lang="en-CA" sz="1800" dirty="0">
                <a:solidFill>
                  <a:schemeClr val="accent3">
                    <a:lumMod val="25000"/>
                  </a:schemeClr>
                </a:solidFill>
                <a:latin typeface="Abadi" panose="020B0604020104020204" pitchFamily="34" charset="0"/>
              </a:rPr>
              <a:t>Orbit: Different types of orbits.</a:t>
            </a:r>
          </a:p>
          <a:p>
            <a:pPr>
              <a:lnSpc>
                <a:spcPct val="100000"/>
              </a:lnSpc>
              <a:spcBef>
                <a:spcPts val="1400"/>
              </a:spcBef>
            </a:pPr>
            <a:r>
              <a:rPr lang="en-CA" sz="1800" dirty="0">
                <a:solidFill>
                  <a:schemeClr val="accent3">
                    <a:lumMod val="25000"/>
                  </a:schemeClr>
                </a:solidFill>
                <a:latin typeface="Abadi" panose="020B0604020104020204" pitchFamily="34" charset="0"/>
              </a:rPr>
              <a:t>Class (Hue): Differentiates successful and unsuccessful launches.</a:t>
            </a:r>
          </a:p>
          <a:p>
            <a:pPr>
              <a:lnSpc>
                <a:spcPct val="100000"/>
              </a:lnSpc>
              <a:spcBef>
                <a:spcPts val="1400"/>
              </a:spcBef>
            </a:pPr>
            <a:r>
              <a:rPr lang="en-CA" sz="1800" dirty="0">
                <a:solidFill>
                  <a:schemeClr val="accent3">
                    <a:lumMod val="25000"/>
                  </a:schemeClr>
                </a:solidFill>
                <a:latin typeface="Abadi" panose="020B0604020104020204" pitchFamily="34" charset="0"/>
              </a:rPr>
              <a:t>Insight: This plot might show how success rates vary across different orbit types over time.</a:t>
            </a:r>
            <a:endParaRPr lang="en-US" sz="18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Imagen 5">
            <a:extLst>
              <a:ext uri="{FF2B5EF4-FFF2-40B4-BE49-F238E27FC236}">
                <a16:creationId xmlns:a16="http://schemas.microsoft.com/office/drawing/2014/main" id="{1DBB1885-8E11-24DD-543F-BEE31DD4A11E}"/>
              </a:ext>
            </a:extLst>
          </p:cNvPr>
          <p:cNvPicPr>
            <a:picLocks noChangeAspect="1"/>
          </p:cNvPicPr>
          <p:nvPr/>
        </p:nvPicPr>
        <p:blipFill>
          <a:blip r:embed="rId3"/>
          <a:stretch>
            <a:fillRect/>
          </a:stretch>
        </p:blipFill>
        <p:spPr>
          <a:xfrm>
            <a:off x="6240019" y="1858779"/>
            <a:ext cx="4949506" cy="3664991"/>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57400"/>
            <a:ext cx="3932238" cy="3811588"/>
          </a:xfrm>
          <a:prstGeom prst="rect">
            <a:avLst/>
          </a:prstGeom>
        </p:spPr>
        <p:txBody>
          <a:bodyPr>
            <a:normAutofit fontScale="77500" lnSpcReduction="20000"/>
          </a:bodyPr>
          <a:lstStyle/>
          <a:p>
            <a:pPr marL="0" indent="0">
              <a:lnSpc>
                <a:spcPct val="100000"/>
              </a:lnSpc>
              <a:spcBef>
                <a:spcPts val="1400"/>
              </a:spcBef>
              <a:buNone/>
            </a:pPr>
            <a:r>
              <a:rPr lang="en-CA" sz="2200" dirty="0">
                <a:solidFill>
                  <a:schemeClr val="accent3">
                    <a:lumMod val="25000"/>
                  </a:schemeClr>
                </a:solidFill>
                <a:latin typeface="Abadi" panose="020B0604020104020204" pitchFamily="34" charset="0"/>
              </a:rPr>
              <a:t>This scatter plot visualizes the relationship between payload mass and orbit type, helping to identify trends in payload distribution across different orbits.</a:t>
            </a:r>
          </a:p>
          <a:p>
            <a:pPr>
              <a:lnSpc>
                <a:spcPct val="100000"/>
              </a:lnSpc>
              <a:spcBef>
                <a:spcPts val="1400"/>
              </a:spcBef>
            </a:pPr>
            <a:r>
              <a:rPr lang="en-CA" sz="2200" dirty="0">
                <a:solidFill>
                  <a:schemeClr val="accent3">
                    <a:lumMod val="25000"/>
                  </a:schemeClr>
                </a:solidFill>
                <a:latin typeface="Abadi" panose="020B0604020104020204" pitchFamily="34" charset="0"/>
              </a:rPr>
              <a:t>Payload Mass: The mass of the payload being launched.</a:t>
            </a:r>
          </a:p>
          <a:p>
            <a:pPr>
              <a:lnSpc>
                <a:spcPct val="100000"/>
              </a:lnSpc>
              <a:spcBef>
                <a:spcPts val="1400"/>
              </a:spcBef>
            </a:pPr>
            <a:r>
              <a:rPr lang="en-CA" sz="2200" dirty="0">
                <a:solidFill>
                  <a:schemeClr val="accent3">
                    <a:lumMod val="25000"/>
                  </a:schemeClr>
                </a:solidFill>
                <a:latin typeface="Abadi" panose="020B0604020104020204" pitchFamily="34" charset="0"/>
              </a:rPr>
              <a:t>Orbit: Different types of orbits.</a:t>
            </a:r>
          </a:p>
          <a:p>
            <a:pPr>
              <a:lnSpc>
                <a:spcPct val="100000"/>
              </a:lnSpc>
              <a:spcBef>
                <a:spcPts val="1400"/>
              </a:spcBef>
            </a:pPr>
            <a:r>
              <a:rPr lang="en-CA" sz="2200" dirty="0">
                <a:solidFill>
                  <a:schemeClr val="accent3">
                    <a:lumMod val="25000"/>
                  </a:schemeClr>
                </a:solidFill>
                <a:latin typeface="Abadi" panose="020B0604020104020204" pitchFamily="34" charset="0"/>
              </a:rPr>
              <a:t>Class (Hue): Differentiates successful and unsuccessful launches.</a:t>
            </a:r>
          </a:p>
          <a:p>
            <a:pPr>
              <a:lnSpc>
                <a:spcPct val="100000"/>
              </a:lnSpc>
              <a:spcBef>
                <a:spcPts val="1400"/>
              </a:spcBef>
            </a:pPr>
            <a:r>
              <a:rPr lang="en-CA" sz="2200" dirty="0">
                <a:solidFill>
                  <a:schemeClr val="accent3">
                    <a:lumMod val="25000"/>
                  </a:schemeClr>
                </a:solidFill>
                <a:latin typeface="Abadi" panose="020B0604020104020204" pitchFamily="34" charset="0"/>
              </a:rPr>
              <a:t>Insight: This plot might indicate which orbits are preferred for heavier or lighter payloads and their success rates.</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Imagen 5">
            <a:extLst>
              <a:ext uri="{FF2B5EF4-FFF2-40B4-BE49-F238E27FC236}">
                <a16:creationId xmlns:a16="http://schemas.microsoft.com/office/drawing/2014/main" id="{0E7E284C-5100-A337-4094-B7AD6D3E973D}"/>
              </a:ext>
            </a:extLst>
          </p:cNvPr>
          <p:cNvPicPr>
            <a:picLocks noChangeAspect="1"/>
          </p:cNvPicPr>
          <p:nvPr/>
        </p:nvPicPr>
        <p:blipFill>
          <a:blip r:embed="rId3"/>
          <a:stretch>
            <a:fillRect/>
          </a:stretch>
        </p:blipFill>
        <p:spPr>
          <a:xfrm>
            <a:off x="6481355" y="1787849"/>
            <a:ext cx="4940634" cy="359004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fontScale="85000" lnSpcReduction="20000"/>
          </a:bodyPr>
          <a:lstStyle/>
          <a:p>
            <a:pPr marL="0" indent="0">
              <a:lnSpc>
                <a:spcPct val="100000"/>
              </a:lnSpc>
              <a:spcBef>
                <a:spcPts val="1400"/>
              </a:spcBef>
              <a:buNone/>
            </a:pPr>
            <a:r>
              <a:rPr lang="en-CA" sz="2200" dirty="0">
                <a:solidFill>
                  <a:schemeClr val="accent3">
                    <a:lumMod val="25000"/>
                  </a:schemeClr>
                </a:solidFill>
                <a:latin typeface="Abadi" panose="020B0604020104020204" pitchFamily="34" charset="0"/>
              </a:rPr>
              <a:t>This line chart shows the trend of average success rates over the years, providing a historical perspective on the improvement or decline in launch success.</a:t>
            </a:r>
          </a:p>
          <a:p>
            <a:pPr>
              <a:lnSpc>
                <a:spcPct val="100000"/>
              </a:lnSpc>
              <a:spcBef>
                <a:spcPts val="1400"/>
              </a:spcBef>
            </a:pPr>
            <a:r>
              <a:rPr lang="en-CA" sz="2200" dirty="0">
                <a:solidFill>
                  <a:schemeClr val="accent3">
                    <a:lumMod val="25000"/>
                  </a:schemeClr>
                </a:solidFill>
                <a:latin typeface="Abadi" panose="020B0604020104020204" pitchFamily="34" charset="0"/>
              </a:rPr>
              <a:t>Year: The year of the launch.</a:t>
            </a:r>
          </a:p>
          <a:p>
            <a:pPr>
              <a:lnSpc>
                <a:spcPct val="100000"/>
              </a:lnSpc>
              <a:spcBef>
                <a:spcPts val="1400"/>
              </a:spcBef>
            </a:pPr>
            <a:r>
              <a:rPr lang="en-CA" sz="2200" dirty="0">
                <a:solidFill>
                  <a:schemeClr val="accent3">
                    <a:lumMod val="25000"/>
                  </a:schemeClr>
                </a:solidFill>
                <a:latin typeface="Abadi" panose="020B0604020104020204" pitchFamily="34" charset="0"/>
              </a:rPr>
              <a:t>Success Rate: The average success rate for each year.</a:t>
            </a:r>
          </a:p>
          <a:p>
            <a:pPr>
              <a:lnSpc>
                <a:spcPct val="100000"/>
              </a:lnSpc>
              <a:spcBef>
                <a:spcPts val="1400"/>
              </a:spcBef>
            </a:pPr>
            <a:r>
              <a:rPr lang="en-CA" sz="2200" dirty="0">
                <a:solidFill>
                  <a:schemeClr val="accent3">
                    <a:lumMod val="25000"/>
                  </a:schemeClr>
                </a:solidFill>
                <a:latin typeface="Abadi" panose="020B0604020104020204" pitchFamily="34" charset="0"/>
              </a:rPr>
              <a:t>Insight: This chart can show the trend in launch success rates over time, indicating improvements or challenges in launch technology and operations.</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Imagen 5">
            <a:extLst>
              <a:ext uri="{FF2B5EF4-FFF2-40B4-BE49-F238E27FC236}">
                <a16:creationId xmlns:a16="http://schemas.microsoft.com/office/drawing/2014/main" id="{7295FF6D-24CC-5A86-756B-D481FECFAD45}"/>
              </a:ext>
            </a:extLst>
          </p:cNvPr>
          <p:cNvPicPr>
            <a:picLocks noChangeAspect="1"/>
          </p:cNvPicPr>
          <p:nvPr/>
        </p:nvPicPr>
        <p:blipFill>
          <a:blip r:embed="rId3"/>
          <a:stretch>
            <a:fillRect/>
          </a:stretch>
        </p:blipFill>
        <p:spPr>
          <a:xfrm>
            <a:off x="5661437" y="1845606"/>
            <a:ext cx="5760552" cy="3610814"/>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1304144"/>
            <a:ext cx="10515600" cy="4879680"/>
          </a:xfrm>
          <a:prstGeom prst="rect">
            <a:avLst/>
          </a:prstGeom>
        </p:spPr>
        <p:txBody>
          <a:bodyPr lIns="91440" tIns="45720" rIns="91440" bIns="45720" anchor="t">
            <a:normAutofit fontScale="92500"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Methodologies</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Data was gathered using the SpaceX REST API (</a:t>
            </a:r>
            <a:r>
              <a:rPr lang="en-US" sz="2200" dirty="0" err="1">
                <a:solidFill>
                  <a:schemeClr val="accent3">
                    <a:lumMod val="25000"/>
                  </a:schemeClr>
                </a:solidFill>
                <a:latin typeface="Abadi" panose="020B0604020104020204" pitchFamily="34" charset="0"/>
              </a:rPr>
              <a:t>api.spacexdata.com</a:t>
            </a:r>
            <a:r>
              <a:rPr lang="en-US" sz="2200" dirty="0">
                <a:solidFill>
                  <a:schemeClr val="accent3">
                    <a:lumMod val="25000"/>
                  </a:schemeClr>
                </a:solidFill>
                <a:latin typeface="Abadi" panose="020B0604020104020204" pitchFamily="34" charset="0"/>
              </a:rPr>
              <a:t>/v4/launches/past). Python's requests library was used to perform GET requests, and </a:t>
            </a:r>
            <a:r>
              <a:rPr lang="en-US" sz="2200" dirty="0" err="1">
                <a:solidFill>
                  <a:schemeClr val="accent3">
                    <a:lumMod val="25000"/>
                  </a:schemeClr>
                </a:solidFill>
                <a:latin typeface="Abadi" panose="020B0604020104020204" pitchFamily="34" charset="0"/>
              </a:rPr>
              <a:t>json_normalize</a:t>
            </a:r>
            <a:r>
              <a:rPr lang="en-US" sz="2200" dirty="0">
                <a:solidFill>
                  <a:schemeClr val="accent3">
                    <a:lumMod val="25000"/>
                  </a:schemeClr>
                </a:solidFill>
                <a:latin typeface="Abadi" panose="020B0604020104020204" pitchFamily="34" charset="0"/>
              </a:rPr>
              <a:t> converted JSON data to a Pandas </a:t>
            </a:r>
            <a:r>
              <a:rPr lang="en-US" sz="2200" dirty="0" err="1">
                <a:solidFill>
                  <a:schemeClr val="accent3">
                    <a:lumMod val="25000"/>
                  </a:schemeClr>
                </a:solidFill>
                <a:latin typeface="Abadi" panose="020B0604020104020204" pitchFamily="34" charset="0"/>
              </a:rPr>
              <a:t>DataFrame</a:t>
            </a:r>
            <a:r>
              <a:rPr lang="en-US" sz="2200" dirty="0">
                <a:solidFill>
                  <a:schemeClr val="accent3">
                    <a:lumMod val="25000"/>
                  </a:schemeClr>
                </a:solidFill>
                <a:latin typeface="Abadi" panose="020B0604020104020204" pitchFamily="34" charset="0"/>
              </a:rPr>
              <a:t>. Wikipedia pages related to Falcon 9 launches were scraped using </a:t>
            </a:r>
            <a:r>
              <a:rPr lang="en-US" sz="2200" dirty="0" err="1">
                <a:solidFill>
                  <a:schemeClr val="accent3">
                    <a:lumMod val="25000"/>
                  </a:schemeClr>
                </a:solidFill>
                <a:latin typeface="Abadi" panose="020B0604020104020204" pitchFamily="34" charset="0"/>
              </a:rPr>
              <a:t>BeautifulSoup</a:t>
            </a:r>
            <a:r>
              <a:rPr lang="en-US" sz="2200" dirty="0">
                <a:solidFill>
                  <a:schemeClr val="accent3">
                    <a:lumMod val="25000"/>
                  </a:schemeClr>
                </a:solidFill>
                <a:latin typeface="Abadi" panose="020B0604020104020204" pitchFamily="34" charset="0"/>
              </a:rPr>
              <a:t>. HTML tables were extracted and converted into Pandas </a:t>
            </a:r>
            <a:r>
              <a:rPr lang="en-US" sz="2200" dirty="0" err="1">
                <a:solidFill>
                  <a:schemeClr val="accent3">
                    <a:lumMod val="25000"/>
                  </a:schemeClr>
                </a:solidFill>
                <a:latin typeface="Abadi" panose="020B0604020104020204" pitchFamily="34" charset="0"/>
              </a:rPr>
              <a:t>DataFrames</a:t>
            </a:r>
            <a:r>
              <a:rPr lang="en-US" sz="2200" dirty="0">
                <a:solidFill>
                  <a:schemeClr val="accent3">
                    <a:lumMod val="25000"/>
                  </a:schemeClr>
                </a:solidFill>
                <a:latin typeface="Abadi" panose="020B0604020104020204" pitchFamily="34" charset="0"/>
              </a:rPr>
              <a:t>. Additional details were gathered from other API endpoints (Boosters, Launchpads, payloads, cores) and integrated into the dataset. The dataset was filtered to focus on Falcon 9 launches. Missing values in </a:t>
            </a:r>
            <a:r>
              <a:rPr lang="en-US" sz="2200" dirty="0" err="1">
                <a:solidFill>
                  <a:schemeClr val="accent3">
                    <a:lumMod val="25000"/>
                  </a:schemeClr>
                </a:solidFill>
                <a:latin typeface="Abadi" panose="020B0604020104020204" pitchFamily="34" charset="0"/>
              </a:rPr>
              <a:t>PayloadMass</a:t>
            </a:r>
            <a:r>
              <a:rPr lang="en-US" sz="2200" dirty="0">
                <a:solidFill>
                  <a:schemeClr val="accent3">
                    <a:lumMod val="25000"/>
                  </a:schemeClr>
                </a:solidFill>
                <a:latin typeface="Abadi" panose="020B0604020104020204" pitchFamily="34" charset="0"/>
              </a:rPr>
              <a:t> were replaced with column mean values. Target variable Class was extracted from the dataset, and features were standardized using </a:t>
            </a:r>
            <a:r>
              <a:rPr lang="en-US" sz="2200" dirty="0" err="1">
                <a:solidFill>
                  <a:schemeClr val="accent3">
                    <a:lumMod val="25000"/>
                  </a:schemeClr>
                </a:solidFill>
                <a:latin typeface="Abadi" panose="020B0604020104020204" pitchFamily="34" charset="0"/>
              </a:rPr>
              <a:t>StandardScaler</a:t>
            </a:r>
            <a:r>
              <a:rPr lang="en-US" sz="2200" dirty="0">
                <a:solidFill>
                  <a:schemeClr val="accent3">
                    <a:lumMod val="25000"/>
                  </a:schemeClr>
                </a:solidFill>
                <a:latin typeface="Abadi" panose="020B0604020104020204" pitchFamily="34" charset="0"/>
              </a:rPr>
              <a:t>. Data was split into training (80%) and testing (20%) sets using </a:t>
            </a:r>
            <a:r>
              <a:rPr lang="en-US" sz="2200" dirty="0" err="1">
                <a:solidFill>
                  <a:schemeClr val="accent3">
                    <a:lumMod val="25000"/>
                  </a:schemeClr>
                </a:solidFill>
                <a:latin typeface="Abadi" panose="020B0604020104020204" pitchFamily="34" charset="0"/>
              </a:rPr>
              <a:t>train_test_split</a:t>
            </a:r>
            <a:r>
              <a:rPr lang="en-US" sz="2200" dirty="0">
                <a:solidFill>
                  <a:schemeClr val="accent3">
                    <a:lumMod val="25000"/>
                  </a:schemeClr>
                </a:solidFill>
                <a:latin typeface="Abadi" panose="020B0604020104020204" pitchFamily="34" charset="0"/>
              </a:rPr>
              <a:t>. EDA was conducted using SQL and various visualization techniques to identify trends and patterns in the data.  Interactive maps were created to visualize launch and landing sites. Dashboards were developed to enable dynamic data exploration. Logistic Regression, Support Vector Machine (SVM), Decision Tree, and K-Nearest Neighbors (KNN) models were built.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 with 10-fold cross-validation was used for tuning. Model performance was evaluated using accuracy, precision, recall, and F1-score. Confusion matrices were plotted for visual inspection.</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
        <p:nvSpPr>
          <p:cNvPr id="2" name="CuadroTexto 1">
            <a:extLst>
              <a:ext uri="{FF2B5EF4-FFF2-40B4-BE49-F238E27FC236}">
                <a16:creationId xmlns:a16="http://schemas.microsoft.com/office/drawing/2014/main" id="{D24F1F99-0F5F-5A7F-C247-459C92D0003D}"/>
              </a:ext>
            </a:extLst>
          </p:cNvPr>
          <p:cNvSpPr txBox="1"/>
          <p:nvPr/>
        </p:nvSpPr>
        <p:spPr>
          <a:xfrm>
            <a:off x="5207431" y="3409627"/>
            <a:ext cx="184731" cy="369332"/>
          </a:xfrm>
          <a:prstGeom prst="rect">
            <a:avLst/>
          </a:prstGeom>
          <a:noFill/>
        </p:spPr>
        <p:txBody>
          <a:bodyPr wrap="none" rtlCol="0">
            <a:spAutoFit/>
          </a:bodyPr>
          <a:lstStyle/>
          <a:p>
            <a:endParaRPr lang="es-PE" dirty="0"/>
          </a:p>
        </p:txBody>
      </p:sp>
    </p:spTree>
    <p:extLst>
      <p:ext uri="{BB962C8B-B14F-4D97-AF65-F5344CB8AC3E}">
        <p14:creationId xmlns:p14="http://schemas.microsoft.com/office/powerpoint/2010/main" val="21428822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6305347"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Query:</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A list of all unique launch sites from the SPACEXTABLE. This shows the various locations from which launches have been conducted.</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2" name="Imagen 1">
            <a:extLst>
              <a:ext uri="{FF2B5EF4-FFF2-40B4-BE49-F238E27FC236}">
                <a16:creationId xmlns:a16="http://schemas.microsoft.com/office/drawing/2014/main" id="{CB0A58FB-E3C8-47DB-62B3-2A4832EF3D47}"/>
              </a:ext>
            </a:extLst>
          </p:cNvPr>
          <p:cNvPicPr>
            <a:picLocks noChangeAspect="1"/>
          </p:cNvPicPr>
          <p:nvPr/>
        </p:nvPicPr>
        <p:blipFill>
          <a:blip r:embed="rId3"/>
          <a:stretch>
            <a:fillRect/>
          </a:stretch>
        </p:blipFill>
        <p:spPr>
          <a:xfrm>
            <a:off x="7951969" y="2016760"/>
            <a:ext cx="2743200" cy="2824479"/>
          </a:xfrm>
          <a:prstGeom prst="rect">
            <a:avLst/>
          </a:prstGeom>
        </p:spPr>
      </p:pic>
      <p:pic>
        <p:nvPicPr>
          <p:cNvPr id="6" name="Imagen 5">
            <a:extLst>
              <a:ext uri="{FF2B5EF4-FFF2-40B4-BE49-F238E27FC236}">
                <a16:creationId xmlns:a16="http://schemas.microsoft.com/office/drawing/2014/main" id="{8BBD7242-CC79-E18E-4E7C-9323DEDDB6AD}"/>
              </a:ext>
            </a:extLst>
          </p:cNvPr>
          <p:cNvPicPr>
            <a:picLocks noChangeAspect="1"/>
          </p:cNvPicPr>
          <p:nvPr/>
        </p:nvPicPr>
        <p:blipFill>
          <a:blip r:embed="rId4"/>
          <a:stretch>
            <a:fillRect/>
          </a:stretch>
        </p:blipFill>
        <p:spPr>
          <a:xfrm>
            <a:off x="1115776" y="2479033"/>
            <a:ext cx="5613813" cy="601480"/>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7519551"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Query:</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A list of launch sites from the SPACEXTABLE table that start with "CCA". This typically includes all launch sites located at Cape Canaveral.</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2" name="Imagen 1">
            <a:extLst>
              <a:ext uri="{FF2B5EF4-FFF2-40B4-BE49-F238E27FC236}">
                <a16:creationId xmlns:a16="http://schemas.microsoft.com/office/drawing/2014/main" id="{C26E4E64-BAB6-8615-AD5F-FA827397E117}"/>
              </a:ext>
            </a:extLst>
          </p:cNvPr>
          <p:cNvPicPr>
            <a:picLocks noChangeAspect="1"/>
          </p:cNvPicPr>
          <p:nvPr/>
        </p:nvPicPr>
        <p:blipFill>
          <a:blip r:embed="rId3"/>
          <a:stretch>
            <a:fillRect/>
          </a:stretch>
        </p:blipFill>
        <p:spPr>
          <a:xfrm>
            <a:off x="8289561" y="2877401"/>
            <a:ext cx="2743200" cy="2959768"/>
          </a:xfrm>
          <a:prstGeom prst="rect">
            <a:avLst/>
          </a:prstGeom>
        </p:spPr>
      </p:pic>
      <p:pic>
        <p:nvPicPr>
          <p:cNvPr id="7" name="Imagen 6">
            <a:extLst>
              <a:ext uri="{FF2B5EF4-FFF2-40B4-BE49-F238E27FC236}">
                <a16:creationId xmlns:a16="http://schemas.microsoft.com/office/drawing/2014/main" id="{0E542B2C-E917-B6F9-6359-4D3CA423631D}"/>
              </a:ext>
            </a:extLst>
          </p:cNvPr>
          <p:cNvPicPr>
            <a:picLocks noChangeAspect="1"/>
          </p:cNvPicPr>
          <p:nvPr/>
        </p:nvPicPr>
        <p:blipFill>
          <a:blip r:embed="rId4"/>
          <a:stretch>
            <a:fillRect/>
          </a:stretch>
        </p:blipFill>
        <p:spPr>
          <a:xfrm>
            <a:off x="1315210" y="2287360"/>
            <a:ext cx="9561579" cy="401637"/>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Query:</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total payload mass (in kilograms) of all launches where the customer is 'NASA (CRS)'. This provides an aggregate figure for the amount of payload launched for NASA's Commercial Resupply </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Imagen 5">
            <a:extLst>
              <a:ext uri="{FF2B5EF4-FFF2-40B4-BE49-F238E27FC236}">
                <a16:creationId xmlns:a16="http://schemas.microsoft.com/office/drawing/2014/main" id="{BF511343-0E2D-1C68-E28F-DE939EDB35C9}"/>
              </a:ext>
            </a:extLst>
          </p:cNvPr>
          <p:cNvPicPr>
            <a:picLocks noChangeAspect="1"/>
          </p:cNvPicPr>
          <p:nvPr/>
        </p:nvPicPr>
        <p:blipFill>
          <a:blip r:embed="rId3"/>
          <a:stretch>
            <a:fillRect/>
          </a:stretch>
        </p:blipFill>
        <p:spPr>
          <a:xfrm>
            <a:off x="4142054" y="5021990"/>
            <a:ext cx="3907891" cy="1003583"/>
          </a:xfrm>
          <a:prstGeom prst="rect">
            <a:avLst/>
          </a:prstGeom>
        </p:spPr>
      </p:pic>
      <p:pic>
        <p:nvPicPr>
          <p:cNvPr id="7" name="Imagen 6">
            <a:extLst>
              <a:ext uri="{FF2B5EF4-FFF2-40B4-BE49-F238E27FC236}">
                <a16:creationId xmlns:a16="http://schemas.microsoft.com/office/drawing/2014/main" id="{039B3C13-6143-D008-9CE6-FBFF2EF3D32C}"/>
              </a:ext>
            </a:extLst>
          </p:cNvPr>
          <p:cNvPicPr>
            <a:picLocks noChangeAspect="1"/>
          </p:cNvPicPr>
          <p:nvPr/>
        </p:nvPicPr>
        <p:blipFill>
          <a:blip r:embed="rId4"/>
          <a:stretch>
            <a:fillRect/>
          </a:stretch>
        </p:blipFill>
        <p:spPr>
          <a:xfrm>
            <a:off x="315875" y="2423831"/>
            <a:ext cx="11560249" cy="529592"/>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Query:</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average payload mass (in kilograms) for launches using the 'F9 v1.1' booster version. This indicates the typical payload capacity for this specific version of the booster.</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Imagen 5">
            <a:extLst>
              <a:ext uri="{FF2B5EF4-FFF2-40B4-BE49-F238E27FC236}">
                <a16:creationId xmlns:a16="http://schemas.microsoft.com/office/drawing/2014/main" id="{B687669A-85DC-72A8-FEE8-0B0D6CD73449}"/>
              </a:ext>
            </a:extLst>
          </p:cNvPr>
          <p:cNvPicPr>
            <a:picLocks noChangeAspect="1"/>
          </p:cNvPicPr>
          <p:nvPr/>
        </p:nvPicPr>
        <p:blipFill>
          <a:blip r:embed="rId3"/>
          <a:stretch>
            <a:fillRect/>
          </a:stretch>
        </p:blipFill>
        <p:spPr>
          <a:xfrm>
            <a:off x="3945535" y="4279690"/>
            <a:ext cx="4528094" cy="1127877"/>
          </a:xfrm>
          <a:prstGeom prst="rect">
            <a:avLst/>
          </a:prstGeom>
        </p:spPr>
      </p:pic>
      <p:pic>
        <p:nvPicPr>
          <p:cNvPr id="7" name="Imagen 6">
            <a:extLst>
              <a:ext uri="{FF2B5EF4-FFF2-40B4-BE49-F238E27FC236}">
                <a16:creationId xmlns:a16="http://schemas.microsoft.com/office/drawing/2014/main" id="{00D821EC-7F55-EA89-24AF-99897C665663}"/>
              </a:ext>
            </a:extLst>
          </p:cNvPr>
          <p:cNvPicPr>
            <a:picLocks noChangeAspect="1"/>
          </p:cNvPicPr>
          <p:nvPr/>
        </p:nvPicPr>
        <p:blipFill>
          <a:blip r:embed="rId4"/>
          <a:stretch>
            <a:fillRect/>
          </a:stretch>
        </p:blipFill>
        <p:spPr>
          <a:xfrm>
            <a:off x="1450056" y="2329767"/>
            <a:ext cx="9065543" cy="401637"/>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Query:</a:t>
            </a:r>
          </a:p>
          <a:p>
            <a:pPr>
              <a:lnSpc>
                <a:spcPct val="100000"/>
              </a:lnSpc>
              <a:spcBef>
                <a:spcPts val="1400"/>
              </a:spcBef>
            </a:pPr>
            <a:endParaRPr lang="en-US" dirty="0">
              <a:solidFill>
                <a:schemeClr val="accent3">
                  <a:lumMod val="25000"/>
                </a:schemeClr>
              </a:solidFill>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date of the first successful landing. This indicates when the first successful landing occurred in the dataset.</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2" name="Imagen 1">
            <a:extLst>
              <a:ext uri="{FF2B5EF4-FFF2-40B4-BE49-F238E27FC236}">
                <a16:creationId xmlns:a16="http://schemas.microsoft.com/office/drawing/2014/main" id="{212FC354-D97E-4B8B-1588-E75BC4A894A1}"/>
              </a:ext>
            </a:extLst>
          </p:cNvPr>
          <p:cNvPicPr>
            <a:picLocks noChangeAspect="1"/>
          </p:cNvPicPr>
          <p:nvPr/>
        </p:nvPicPr>
        <p:blipFill>
          <a:blip r:embed="rId3"/>
          <a:stretch>
            <a:fillRect/>
          </a:stretch>
        </p:blipFill>
        <p:spPr>
          <a:xfrm>
            <a:off x="3941833" y="4574783"/>
            <a:ext cx="4308333" cy="1151536"/>
          </a:xfrm>
          <a:prstGeom prst="rect">
            <a:avLst/>
          </a:prstGeom>
        </p:spPr>
      </p:pic>
      <p:pic>
        <p:nvPicPr>
          <p:cNvPr id="6" name="Imagen 5">
            <a:extLst>
              <a:ext uri="{FF2B5EF4-FFF2-40B4-BE49-F238E27FC236}">
                <a16:creationId xmlns:a16="http://schemas.microsoft.com/office/drawing/2014/main" id="{0A1A7B8C-6868-7974-862D-C56CD9DF1776}"/>
              </a:ext>
            </a:extLst>
          </p:cNvPr>
          <p:cNvPicPr>
            <a:picLocks noChangeAspect="1"/>
          </p:cNvPicPr>
          <p:nvPr/>
        </p:nvPicPr>
        <p:blipFill>
          <a:blip r:embed="rId4"/>
          <a:stretch>
            <a:fillRect/>
          </a:stretch>
        </p:blipFill>
        <p:spPr>
          <a:xfrm>
            <a:off x="942372" y="2528754"/>
            <a:ext cx="10515600" cy="549049"/>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7594501"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Query:</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A list of unique booster versions that have successfully landed and carried a payload mass between 4000 kg and 6000 kg. This identifies which booster versions are capable of handling medium payloads and landing successfully.</a:t>
            </a: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2" name="Imagen 1">
            <a:extLst>
              <a:ext uri="{FF2B5EF4-FFF2-40B4-BE49-F238E27FC236}">
                <a16:creationId xmlns:a16="http://schemas.microsoft.com/office/drawing/2014/main" id="{3D61937E-6A94-9750-ECF2-0850C1B950CA}"/>
              </a:ext>
            </a:extLst>
          </p:cNvPr>
          <p:cNvPicPr>
            <a:picLocks noChangeAspect="1"/>
          </p:cNvPicPr>
          <p:nvPr/>
        </p:nvPicPr>
        <p:blipFill>
          <a:blip r:embed="rId3"/>
          <a:stretch>
            <a:fillRect/>
          </a:stretch>
        </p:blipFill>
        <p:spPr>
          <a:xfrm>
            <a:off x="8890828" y="2099934"/>
            <a:ext cx="2394783" cy="3550885"/>
          </a:xfrm>
          <a:prstGeom prst="rect">
            <a:avLst/>
          </a:prstGeom>
        </p:spPr>
      </p:pic>
      <p:pic>
        <p:nvPicPr>
          <p:cNvPr id="7" name="Imagen 6">
            <a:extLst>
              <a:ext uri="{FF2B5EF4-FFF2-40B4-BE49-F238E27FC236}">
                <a16:creationId xmlns:a16="http://schemas.microsoft.com/office/drawing/2014/main" id="{A5153DC9-1EBD-42E6-53EF-17E40368CF23}"/>
              </a:ext>
            </a:extLst>
          </p:cNvPr>
          <p:cNvPicPr>
            <a:picLocks noChangeAspect="1"/>
          </p:cNvPicPr>
          <p:nvPr/>
        </p:nvPicPr>
        <p:blipFill>
          <a:blip r:embed="rId4"/>
          <a:stretch>
            <a:fillRect/>
          </a:stretch>
        </p:blipFill>
        <p:spPr>
          <a:xfrm>
            <a:off x="906389" y="2285063"/>
            <a:ext cx="7404100" cy="1028700"/>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Query:</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total number of launches that resulted in either a success or some form of failure. This provides a count of all recorded mission outcomes that were not indeterminate.</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2" name="Imagen 1">
            <a:extLst>
              <a:ext uri="{FF2B5EF4-FFF2-40B4-BE49-F238E27FC236}">
                <a16:creationId xmlns:a16="http://schemas.microsoft.com/office/drawing/2014/main" id="{8B2F8999-02B3-5E84-766A-4030D7747D06}"/>
              </a:ext>
            </a:extLst>
          </p:cNvPr>
          <p:cNvPicPr>
            <a:picLocks noChangeAspect="1"/>
          </p:cNvPicPr>
          <p:nvPr/>
        </p:nvPicPr>
        <p:blipFill>
          <a:blip r:embed="rId3"/>
          <a:stretch>
            <a:fillRect/>
          </a:stretch>
        </p:blipFill>
        <p:spPr>
          <a:xfrm>
            <a:off x="5304278" y="4844530"/>
            <a:ext cx="1583444" cy="956664"/>
          </a:xfrm>
          <a:prstGeom prst="rect">
            <a:avLst/>
          </a:prstGeom>
        </p:spPr>
      </p:pic>
      <p:pic>
        <p:nvPicPr>
          <p:cNvPr id="6" name="Imagen 5">
            <a:extLst>
              <a:ext uri="{FF2B5EF4-FFF2-40B4-BE49-F238E27FC236}">
                <a16:creationId xmlns:a16="http://schemas.microsoft.com/office/drawing/2014/main" id="{6B662521-4585-5979-DF2F-EF6048FE96D0}"/>
              </a:ext>
            </a:extLst>
          </p:cNvPr>
          <p:cNvPicPr>
            <a:picLocks noChangeAspect="1"/>
          </p:cNvPicPr>
          <p:nvPr/>
        </p:nvPicPr>
        <p:blipFill>
          <a:blip r:embed="rId4"/>
          <a:stretch>
            <a:fillRect/>
          </a:stretch>
        </p:blipFill>
        <p:spPr>
          <a:xfrm>
            <a:off x="2370211" y="2264646"/>
            <a:ext cx="7315200" cy="825500"/>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37</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6904954"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Query:</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booster version that was used for the launch with the maximum payload mass. This identifies the specific booster version associated with the heaviest payload in the dataset.</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2" name="Imagen 1">
            <a:extLst>
              <a:ext uri="{FF2B5EF4-FFF2-40B4-BE49-F238E27FC236}">
                <a16:creationId xmlns:a16="http://schemas.microsoft.com/office/drawing/2014/main" id="{CD7289E1-FAED-6B3B-AD74-2ECB609B353F}"/>
              </a:ext>
            </a:extLst>
          </p:cNvPr>
          <p:cNvPicPr>
            <a:picLocks noChangeAspect="1"/>
          </p:cNvPicPr>
          <p:nvPr/>
        </p:nvPicPr>
        <p:blipFill>
          <a:blip r:embed="rId3"/>
          <a:stretch>
            <a:fillRect/>
          </a:stretch>
        </p:blipFill>
        <p:spPr>
          <a:xfrm>
            <a:off x="8714772" y="1580573"/>
            <a:ext cx="1930400" cy="4445000"/>
          </a:xfrm>
          <a:prstGeom prst="rect">
            <a:avLst/>
          </a:prstGeom>
        </p:spPr>
      </p:pic>
      <p:pic>
        <p:nvPicPr>
          <p:cNvPr id="6" name="Imagen 5">
            <a:extLst>
              <a:ext uri="{FF2B5EF4-FFF2-40B4-BE49-F238E27FC236}">
                <a16:creationId xmlns:a16="http://schemas.microsoft.com/office/drawing/2014/main" id="{C7E6C001-F241-35C9-8935-321913F2D2CE}"/>
              </a:ext>
            </a:extLst>
          </p:cNvPr>
          <p:cNvPicPr>
            <a:picLocks noChangeAspect="1"/>
          </p:cNvPicPr>
          <p:nvPr/>
        </p:nvPicPr>
        <p:blipFill>
          <a:blip r:embed="rId4"/>
          <a:stretch>
            <a:fillRect/>
          </a:stretch>
        </p:blipFill>
        <p:spPr>
          <a:xfrm>
            <a:off x="1185265" y="2291413"/>
            <a:ext cx="6896100" cy="1016000"/>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38</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Query:</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A list of launches that failed on a drone ship in 2015, showing the month, booster version, launch site, and landing outcome. This provides details on specific failed landings on drone ships for the year 2015.</a:t>
            </a:r>
            <a:endParaRPr lang="en-US"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2" name="Imagen 1">
            <a:extLst>
              <a:ext uri="{FF2B5EF4-FFF2-40B4-BE49-F238E27FC236}">
                <a16:creationId xmlns:a16="http://schemas.microsoft.com/office/drawing/2014/main" id="{27926D1E-FFAA-77AF-43EA-C019BB4951EA}"/>
              </a:ext>
            </a:extLst>
          </p:cNvPr>
          <p:cNvPicPr>
            <a:picLocks noChangeAspect="1"/>
          </p:cNvPicPr>
          <p:nvPr/>
        </p:nvPicPr>
        <p:blipFill>
          <a:blip r:embed="rId3"/>
          <a:stretch>
            <a:fillRect/>
          </a:stretch>
        </p:blipFill>
        <p:spPr>
          <a:xfrm>
            <a:off x="3017911" y="4510317"/>
            <a:ext cx="6019800" cy="1231900"/>
          </a:xfrm>
          <a:prstGeom prst="rect">
            <a:avLst/>
          </a:prstGeom>
        </p:spPr>
      </p:pic>
      <p:pic>
        <p:nvPicPr>
          <p:cNvPr id="6" name="Imagen 5">
            <a:extLst>
              <a:ext uri="{FF2B5EF4-FFF2-40B4-BE49-F238E27FC236}">
                <a16:creationId xmlns:a16="http://schemas.microsoft.com/office/drawing/2014/main" id="{1082C221-3A89-9A4B-3BCD-5609F651AF5B}"/>
              </a:ext>
            </a:extLst>
          </p:cNvPr>
          <p:cNvPicPr>
            <a:picLocks noChangeAspect="1"/>
          </p:cNvPicPr>
          <p:nvPr/>
        </p:nvPicPr>
        <p:blipFill>
          <a:blip r:embed="rId4"/>
          <a:stretch>
            <a:fillRect/>
          </a:stretch>
        </p:blipFill>
        <p:spPr>
          <a:xfrm>
            <a:off x="2357511" y="1910671"/>
            <a:ext cx="7340600" cy="1257300"/>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39</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6815013"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Query:</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count of each landing outcome between June 4, 2010, and March 20, 2017, ordered by the number of occurrences in descending order. This shows the frequency of different landing outcomes over the specified period.</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2" name="Imagen 1">
            <a:extLst>
              <a:ext uri="{FF2B5EF4-FFF2-40B4-BE49-F238E27FC236}">
                <a16:creationId xmlns:a16="http://schemas.microsoft.com/office/drawing/2014/main" id="{DD959E76-89B7-ED92-3DAD-E8D3F9D27C45}"/>
              </a:ext>
            </a:extLst>
          </p:cNvPr>
          <p:cNvPicPr>
            <a:picLocks noChangeAspect="1"/>
          </p:cNvPicPr>
          <p:nvPr/>
        </p:nvPicPr>
        <p:blipFill>
          <a:blip r:embed="rId3"/>
          <a:stretch>
            <a:fillRect/>
          </a:stretch>
        </p:blipFill>
        <p:spPr>
          <a:xfrm>
            <a:off x="8097911" y="2464594"/>
            <a:ext cx="3187700" cy="3073400"/>
          </a:xfrm>
          <a:prstGeom prst="rect">
            <a:avLst/>
          </a:prstGeom>
        </p:spPr>
      </p:pic>
      <p:pic>
        <p:nvPicPr>
          <p:cNvPr id="6" name="Imagen 5">
            <a:extLst>
              <a:ext uri="{FF2B5EF4-FFF2-40B4-BE49-F238E27FC236}">
                <a16:creationId xmlns:a16="http://schemas.microsoft.com/office/drawing/2014/main" id="{E1759F36-F56A-1BFB-70A6-5E8D5EC1C43D}"/>
              </a:ext>
            </a:extLst>
          </p:cNvPr>
          <p:cNvPicPr>
            <a:picLocks noChangeAspect="1"/>
          </p:cNvPicPr>
          <p:nvPr/>
        </p:nvPicPr>
        <p:blipFill>
          <a:blip r:embed="rId4"/>
          <a:stretch>
            <a:fillRect/>
          </a:stretch>
        </p:blipFill>
        <p:spPr>
          <a:xfrm>
            <a:off x="334890" y="2503614"/>
            <a:ext cx="7518400" cy="1104900"/>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1469036"/>
            <a:ext cx="10515600" cy="4714788"/>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Results</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Successful launches were most frequent in the 0-4000 kg payload range, while failures were more spread out but occurred more frequently below 2000 kg and above 4000 kg. The FT and B5 booster versions had higher success rates, especially within the 1000-4000 kg range, while the v1.0 and v1.1 versions showed more scattered results.</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Model Performance:</a:t>
            </a:r>
          </a:p>
          <a:p>
            <a:pPr>
              <a:lnSpc>
                <a:spcPct val="100000"/>
              </a:lnSpc>
              <a:spcBef>
                <a:spcPts val="1400"/>
              </a:spcBef>
            </a:pPr>
            <a:r>
              <a:rPr lang="en-US" sz="2200" dirty="0">
                <a:solidFill>
                  <a:schemeClr val="accent3">
                    <a:lumMod val="25000"/>
                  </a:schemeClr>
                </a:solidFill>
                <a:latin typeface="Abadi" panose="020B0604020104020204" pitchFamily="34" charset="0"/>
              </a:rPr>
              <a:t>Decision Tree: Achieved the highest classification accuracy.</a:t>
            </a:r>
          </a:p>
          <a:p>
            <a:pPr>
              <a:lnSpc>
                <a:spcPct val="100000"/>
              </a:lnSpc>
              <a:spcBef>
                <a:spcPts val="1400"/>
              </a:spcBef>
            </a:pPr>
            <a:r>
              <a:rPr lang="en-US" sz="2200" dirty="0">
                <a:solidFill>
                  <a:schemeClr val="accent3">
                    <a:lumMod val="25000"/>
                  </a:schemeClr>
                </a:solidFill>
                <a:latin typeface="Abadi" panose="020B0604020104020204" pitchFamily="34" charset="0"/>
              </a:rPr>
              <a:t>Confusion Matrix: For the best-performing model (Decision Tree), true positives (TP) and true negatives (TN) were accurately predicted, with few false positives (FP) and false negatives (FN).</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
        <p:nvSpPr>
          <p:cNvPr id="2" name="CuadroTexto 1">
            <a:extLst>
              <a:ext uri="{FF2B5EF4-FFF2-40B4-BE49-F238E27FC236}">
                <a16:creationId xmlns:a16="http://schemas.microsoft.com/office/drawing/2014/main" id="{D24F1F99-0F5F-5A7F-C247-459C92D0003D}"/>
              </a:ext>
            </a:extLst>
          </p:cNvPr>
          <p:cNvSpPr txBox="1"/>
          <p:nvPr/>
        </p:nvSpPr>
        <p:spPr>
          <a:xfrm>
            <a:off x="5207431" y="3409627"/>
            <a:ext cx="184731" cy="369332"/>
          </a:xfrm>
          <a:prstGeom prst="rect">
            <a:avLst/>
          </a:prstGeom>
          <a:noFill/>
        </p:spPr>
        <p:txBody>
          <a:bodyPr wrap="none" rtlCol="0">
            <a:spAutoFit/>
          </a:bodyPr>
          <a:lstStyle/>
          <a:p>
            <a:endParaRPr lang="es-PE" dirty="0"/>
          </a:p>
        </p:txBody>
      </p:sp>
    </p:spTree>
    <p:extLst>
      <p:ext uri="{BB962C8B-B14F-4D97-AF65-F5344CB8AC3E}">
        <p14:creationId xmlns:p14="http://schemas.microsoft.com/office/powerpoint/2010/main" val="198022143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5091144" cy="4351338"/>
          </a:xfrm>
          <a:prstGeom prst="rect">
            <a:avLst/>
          </a:prstGeom>
        </p:spPr>
        <p:txBody>
          <a:bodyPr lIns="91440" tIns="45720" rIns="91440" bIns="45720" anchor="t">
            <a:normAutofit fontScale="92500" lnSpcReduction="10000"/>
          </a:bodyPr>
          <a:lstStyle/>
          <a:p>
            <a:pPr>
              <a:lnSpc>
                <a:spcPct val="100000"/>
              </a:lnSpc>
              <a:spcBef>
                <a:spcPts val="1400"/>
              </a:spcBef>
            </a:pPr>
            <a:r>
              <a:rPr lang="en-US" sz="2200" dirty="0">
                <a:solidFill>
                  <a:schemeClr val="accent3">
                    <a:lumMod val="25000"/>
                  </a:schemeClr>
                </a:solidFill>
                <a:latin typeface="Abadi"/>
              </a:rPr>
              <a:t>Objective: Identify the geographical locations of SpaceX launch sites.</a:t>
            </a:r>
          </a:p>
          <a:p>
            <a:pPr>
              <a:lnSpc>
                <a:spcPct val="100000"/>
              </a:lnSpc>
              <a:spcBef>
                <a:spcPts val="1400"/>
              </a:spcBef>
            </a:pPr>
            <a:r>
              <a:rPr lang="en-US" sz="2200" dirty="0">
                <a:solidFill>
                  <a:schemeClr val="accent3">
                    <a:lumMod val="25000"/>
                  </a:schemeClr>
                </a:solidFill>
                <a:latin typeface="Abadi"/>
              </a:rPr>
              <a:t>Findings: The launch sites are located at:</a:t>
            </a:r>
          </a:p>
          <a:p>
            <a:pPr lvl="1">
              <a:lnSpc>
                <a:spcPct val="100000"/>
              </a:lnSpc>
              <a:spcBef>
                <a:spcPts val="1400"/>
              </a:spcBef>
            </a:pPr>
            <a:r>
              <a:rPr lang="en-US" sz="1800" dirty="0">
                <a:solidFill>
                  <a:schemeClr val="accent3">
                    <a:lumMod val="25000"/>
                  </a:schemeClr>
                </a:solidFill>
                <a:latin typeface="Abadi"/>
              </a:rPr>
              <a:t>CCAFS LC-40</a:t>
            </a:r>
          </a:p>
          <a:p>
            <a:pPr lvl="1">
              <a:lnSpc>
                <a:spcPct val="100000"/>
              </a:lnSpc>
              <a:spcBef>
                <a:spcPts val="1400"/>
              </a:spcBef>
            </a:pPr>
            <a:r>
              <a:rPr lang="en-US" sz="1800" dirty="0">
                <a:solidFill>
                  <a:schemeClr val="accent3">
                    <a:lumMod val="25000"/>
                  </a:schemeClr>
                </a:solidFill>
                <a:latin typeface="Abadi"/>
              </a:rPr>
              <a:t>CCAFS SLC-40</a:t>
            </a:r>
          </a:p>
          <a:p>
            <a:pPr lvl="1">
              <a:lnSpc>
                <a:spcPct val="100000"/>
              </a:lnSpc>
              <a:spcBef>
                <a:spcPts val="1400"/>
              </a:spcBef>
            </a:pPr>
            <a:r>
              <a:rPr lang="en-US" sz="1800" dirty="0">
                <a:solidFill>
                  <a:schemeClr val="accent3">
                    <a:lumMod val="25000"/>
                  </a:schemeClr>
                </a:solidFill>
                <a:latin typeface="Abadi"/>
              </a:rPr>
              <a:t>KSC LC-39A</a:t>
            </a:r>
          </a:p>
          <a:p>
            <a:pPr lvl="1">
              <a:lnSpc>
                <a:spcPct val="100000"/>
              </a:lnSpc>
              <a:spcBef>
                <a:spcPts val="1400"/>
              </a:spcBef>
            </a:pPr>
            <a:r>
              <a:rPr lang="en-US" sz="1800" dirty="0">
                <a:solidFill>
                  <a:schemeClr val="accent3">
                    <a:lumMod val="25000"/>
                  </a:schemeClr>
                </a:solidFill>
                <a:latin typeface="Abadi"/>
              </a:rPr>
              <a:t>VAFB SLC-4E</a:t>
            </a:r>
          </a:p>
          <a:p>
            <a:pPr>
              <a:lnSpc>
                <a:spcPct val="100000"/>
              </a:lnSpc>
              <a:spcBef>
                <a:spcPts val="1400"/>
              </a:spcBef>
            </a:pPr>
            <a:r>
              <a:rPr lang="en-US" sz="2200" dirty="0">
                <a:solidFill>
                  <a:schemeClr val="accent3">
                    <a:lumMod val="25000"/>
                  </a:schemeClr>
                </a:solidFill>
                <a:latin typeface="Abadi"/>
              </a:rPr>
              <a:t>Observations: Most launch sites are close to the coast and relatively near the equator, which is advantageous for launching rockets into orbit due to the Earth's rotational speed.</a:t>
            </a:r>
            <a:endParaRPr lang="en-US"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Marking Launch Sites on the Map</a:t>
            </a:r>
          </a:p>
        </p:txBody>
      </p:sp>
      <p:pic>
        <p:nvPicPr>
          <p:cNvPr id="4" name="Imagen 3">
            <a:extLst>
              <a:ext uri="{FF2B5EF4-FFF2-40B4-BE49-F238E27FC236}">
                <a16:creationId xmlns:a16="http://schemas.microsoft.com/office/drawing/2014/main" id="{243FB75C-8DC5-FDAF-73F5-CF39A434BDFB}"/>
              </a:ext>
            </a:extLst>
          </p:cNvPr>
          <p:cNvPicPr>
            <a:picLocks noChangeAspect="1"/>
          </p:cNvPicPr>
          <p:nvPr/>
        </p:nvPicPr>
        <p:blipFill>
          <a:blip r:embed="rId3"/>
          <a:stretch>
            <a:fillRect/>
          </a:stretch>
        </p:blipFill>
        <p:spPr>
          <a:xfrm>
            <a:off x="6096000" y="2212442"/>
            <a:ext cx="5720879" cy="3423859"/>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5325990" cy="4351338"/>
          </a:xfrm>
          <a:prstGeom prst="rect">
            <a:avLst/>
          </a:prstGeom>
        </p:spPr>
        <p:txBody>
          <a:bodyPr lIns="91440" tIns="45720" rIns="91440" bIns="45720" anchor="t">
            <a:normAutofit lnSpcReduction="10000"/>
          </a:bodyPr>
          <a:lstStyle/>
          <a:p>
            <a:pPr>
              <a:lnSpc>
                <a:spcPct val="100000"/>
              </a:lnSpc>
              <a:spcBef>
                <a:spcPts val="1400"/>
              </a:spcBef>
            </a:pPr>
            <a:r>
              <a:rPr lang="en-US" sz="2200" dirty="0">
                <a:solidFill>
                  <a:schemeClr val="accent3">
                    <a:lumMod val="25000"/>
                  </a:schemeClr>
                </a:solidFill>
                <a:latin typeface="Abadi"/>
              </a:rPr>
              <a:t>Objective: Visualize the outcomes (success or failure) of launches at each site.</a:t>
            </a:r>
          </a:p>
          <a:p>
            <a:pPr>
              <a:lnSpc>
                <a:spcPct val="100000"/>
              </a:lnSpc>
              <a:spcBef>
                <a:spcPts val="1400"/>
              </a:spcBef>
            </a:pPr>
            <a:r>
              <a:rPr lang="en-US" sz="2200" dirty="0">
                <a:solidFill>
                  <a:schemeClr val="accent3">
                    <a:lumMod val="25000"/>
                  </a:schemeClr>
                </a:solidFill>
                <a:latin typeface="Abadi"/>
              </a:rPr>
              <a:t>Findings: Each site is marked with green markers for successful launches and red markers for failed launches.</a:t>
            </a:r>
          </a:p>
          <a:p>
            <a:pPr>
              <a:lnSpc>
                <a:spcPct val="100000"/>
              </a:lnSpc>
              <a:spcBef>
                <a:spcPts val="1400"/>
              </a:spcBef>
            </a:pPr>
            <a:r>
              <a:rPr lang="en-US" sz="2200" dirty="0">
                <a:solidFill>
                  <a:schemeClr val="accent3">
                    <a:lumMod val="25000"/>
                  </a:schemeClr>
                </a:solidFill>
                <a:latin typeface="Abadi"/>
              </a:rPr>
              <a:t>Observations: This visualization helps in identifying sites with higher success rates. For instance, if a site predominantly has green markers, it indicates a higher success rate compared to a site with more red markers.</a:t>
            </a:r>
            <a:endParaRPr lang="en-US" dirty="0">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Marking Success/Failed Launches</a:t>
            </a:r>
          </a:p>
        </p:txBody>
      </p:sp>
      <p:pic>
        <p:nvPicPr>
          <p:cNvPr id="2" name="Imagen 1">
            <a:extLst>
              <a:ext uri="{FF2B5EF4-FFF2-40B4-BE49-F238E27FC236}">
                <a16:creationId xmlns:a16="http://schemas.microsoft.com/office/drawing/2014/main" id="{4E1E3CDF-8ECB-77ED-7B09-9E26014BF043}"/>
              </a:ext>
            </a:extLst>
          </p:cNvPr>
          <p:cNvPicPr>
            <a:picLocks noChangeAspect="1"/>
          </p:cNvPicPr>
          <p:nvPr/>
        </p:nvPicPr>
        <p:blipFill>
          <a:blip r:embed="rId3"/>
          <a:stretch>
            <a:fillRect/>
          </a:stretch>
        </p:blipFill>
        <p:spPr>
          <a:xfrm>
            <a:off x="6364439" y="2137500"/>
            <a:ext cx="5471876" cy="3303930"/>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690688"/>
            <a:ext cx="5325989" cy="4314825"/>
          </a:xfrm>
          <a:prstGeom prst="rect">
            <a:avLst/>
          </a:prstGeom>
        </p:spPr>
        <p:txBody>
          <a:bodyPr lIns="91440" tIns="45720" rIns="91440" bIns="45720" anchor="t">
            <a:normAutofit fontScale="92500"/>
          </a:bodyPr>
          <a:lstStyle/>
          <a:p>
            <a:pPr>
              <a:lnSpc>
                <a:spcPct val="100000"/>
              </a:lnSpc>
              <a:spcBef>
                <a:spcPts val="1400"/>
              </a:spcBef>
            </a:pPr>
            <a:r>
              <a:rPr lang="en-US" sz="2200" dirty="0">
                <a:solidFill>
                  <a:schemeClr val="accent3">
                    <a:lumMod val="25000"/>
                  </a:schemeClr>
                </a:solidFill>
                <a:latin typeface="Abadi"/>
              </a:rPr>
              <a:t>Objective: Measure the distances between launch sites and their nearest significant features (e.g., coastlines, highways, railways).</a:t>
            </a:r>
          </a:p>
          <a:p>
            <a:pPr>
              <a:lnSpc>
                <a:spcPct val="100000"/>
              </a:lnSpc>
              <a:spcBef>
                <a:spcPts val="1400"/>
              </a:spcBef>
            </a:pPr>
            <a:r>
              <a:rPr lang="en-US" sz="2200" dirty="0">
                <a:solidFill>
                  <a:schemeClr val="accent3">
                    <a:lumMod val="25000"/>
                  </a:schemeClr>
                </a:solidFill>
                <a:latin typeface="Abadi"/>
              </a:rPr>
              <a:t>Findings: The distance between CCAFS SLC-40 and its closest coastline is approximately 0.51 km.</a:t>
            </a:r>
          </a:p>
          <a:p>
            <a:pPr>
              <a:lnSpc>
                <a:spcPct val="100000"/>
              </a:lnSpc>
              <a:spcBef>
                <a:spcPts val="1400"/>
              </a:spcBef>
            </a:pPr>
            <a:r>
              <a:rPr lang="en-US" sz="2200" dirty="0">
                <a:solidFill>
                  <a:schemeClr val="accent3">
                    <a:lumMod val="25000"/>
                  </a:schemeClr>
                </a:solidFill>
                <a:latin typeface="Abadi"/>
              </a:rPr>
              <a:t>Observations: Proximity to coastlines is crucial for safety and logistical reasons. The short distance to the coastline at CCAFS SLC-40 ensures quick transportation and minimal risk to populated areas.</a:t>
            </a: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Calculating Distances to Proximities</a:t>
            </a:r>
          </a:p>
        </p:txBody>
      </p:sp>
      <p:pic>
        <p:nvPicPr>
          <p:cNvPr id="2" name="Imagen 1">
            <a:extLst>
              <a:ext uri="{FF2B5EF4-FFF2-40B4-BE49-F238E27FC236}">
                <a16:creationId xmlns:a16="http://schemas.microsoft.com/office/drawing/2014/main" id="{3D1BEDB3-8BC6-CC33-1A7A-327E072864EF}"/>
              </a:ext>
            </a:extLst>
          </p:cNvPr>
          <p:cNvPicPr>
            <a:picLocks noChangeAspect="1"/>
          </p:cNvPicPr>
          <p:nvPr/>
        </p:nvPicPr>
        <p:blipFill>
          <a:blip r:embed="rId3"/>
          <a:stretch>
            <a:fillRect/>
          </a:stretch>
        </p:blipFill>
        <p:spPr>
          <a:xfrm>
            <a:off x="6287124" y="2048858"/>
            <a:ext cx="5615066" cy="3388622"/>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488667"/>
            <a:ext cx="9648153" cy="2233470"/>
          </a:xfrm>
          <a:prstGeom prst="rect">
            <a:avLst/>
          </a:prstGeom>
        </p:spPr>
        <p:txBody>
          <a:bodyPr lIns="91440" tIns="45720" rIns="91440" bIns="45720" anchor="t">
            <a:normAutofit fontScale="85000" lnSpcReduction="20000"/>
          </a:bodyPr>
          <a:lstStyle/>
          <a:p>
            <a:pPr marL="0" indent="0">
              <a:lnSpc>
                <a:spcPct val="100000"/>
              </a:lnSpc>
              <a:spcBef>
                <a:spcPts val="1400"/>
              </a:spcBef>
              <a:buNone/>
            </a:pPr>
            <a:r>
              <a:rPr lang="en-US" sz="2200" dirty="0">
                <a:solidFill>
                  <a:schemeClr val="accent3">
                    <a:lumMod val="25000"/>
                  </a:schemeClr>
                </a:solidFill>
                <a:latin typeface="Abadi"/>
              </a:rPr>
              <a:t>Indicates the data presented is a comparison of successful and failed launches across different launch sites.</a:t>
            </a:r>
          </a:p>
          <a:p>
            <a:pPr>
              <a:lnSpc>
                <a:spcPct val="100000"/>
              </a:lnSpc>
              <a:spcBef>
                <a:spcPts val="1400"/>
              </a:spcBef>
            </a:pPr>
            <a:r>
              <a:rPr lang="en-US" sz="2200" dirty="0">
                <a:solidFill>
                  <a:schemeClr val="accent3">
                    <a:lumMod val="25000"/>
                  </a:schemeClr>
                </a:solidFill>
                <a:latin typeface="Abadi"/>
              </a:rPr>
              <a:t>CCAFS LC-40 has the highest number of launches, making up 46.4% of the total.</a:t>
            </a:r>
          </a:p>
          <a:p>
            <a:pPr>
              <a:lnSpc>
                <a:spcPct val="100000"/>
              </a:lnSpc>
              <a:spcBef>
                <a:spcPts val="1400"/>
              </a:spcBef>
            </a:pPr>
            <a:r>
              <a:rPr lang="en-US" sz="2200" dirty="0">
                <a:solidFill>
                  <a:schemeClr val="accent3">
                    <a:lumMod val="25000"/>
                  </a:schemeClr>
                </a:solidFill>
                <a:latin typeface="Abadi"/>
              </a:rPr>
              <a:t>KSC LC-39A follows with 23.2%.</a:t>
            </a:r>
          </a:p>
          <a:p>
            <a:pPr>
              <a:lnSpc>
                <a:spcPct val="100000"/>
              </a:lnSpc>
              <a:spcBef>
                <a:spcPts val="1400"/>
              </a:spcBef>
            </a:pPr>
            <a:r>
              <a:rPr lang="en-US" sz="2200" dirty="0">
                <a:solidFill>
                  <a:schemeClr val="accent3">
                    <a:lumMod val="25000"/>
                  </a:schemeClr>
                </a:solidFill>
                <a:latin typeface="Abadi"/>
              </a:rPr>
              <a:t>VAFB SLC-4E accounts for 17.9%.</a:t>
            </a:r>
          </a:p>
          <a:p>
            <a:pPr>
              <a:lnSpc>
                <a:spcPct val="100000"/>
              </a:lnSpc>
              <a:spcBef>
                <a:spcPts val="1400"/>
              </a:spcBef>
            </a:pPr>
            <a:r>
              <a:rPr lang="en-US" sz="2200" dirty="0">
                <a:solidFill>
                  <a:schemeClr val="accent3">
                    <a:lumMod val="25000"/>
                  </a:schemeClr>
                </a:solidFill>
                <a:latin typeface="Abadi"/>
              </a:rPr>
              <a:t>CCAFS SLC-40 has the fewest launches at 12.5%.</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vs Failed Launches for All Sites</a:t>
            </a:r>
          </a:p>
        </p:txBody>
      </p:sp>
      <p:pic>
        <p:nvPicPr>
          <p:cNvPr id="6" name="Imagen 5">
            <a:extLst>
              <a:ext uri="{FF2B5EF4-FFF2-40B4-BE49-F238E27FC236}">
                <a16:creationId xmlns:a16="http://schemas.microsoft.com/office/drawing/2014/main" id="{AE5B4D8C-5E8F-A3C5-37B6-DBB8DBD6F587}"/>
              </a:ext>
            </a:extLst>
          </p:cNvPr>
          <p:cNvPicPr>
            <a:picLocks noChangeAspect="1"/>
          </p:cNvPicPr>
          <p:nvPr/>
        </p:nvPicPr>
        <p:blipFill>
          <a:blip r:embed="rId3"/>
          <a:stretch>
            <a:fillRect/>
          </a:stretch>
        </p:blipFill>
        <p:spPr>
          <a:xfrm>
            <a:off x="301996" y="3995530"/>
            <a:ext cx="10585857" cy="2705074"/>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1825625"/>
            <a:ext cx="10504635" cy="2011857"/>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Focuses specifically on the success and failure rates of launches from the CCAFS LC-40 site.</a:t>
            </a:r>
          </a:p>
          <a:p>
            <a:pPr>
              <a:lnSpc>
                <a:spcPct val="100000"/>
              </a:lnSpc>
              <a:spcBef>
                <a:spcPts val="1400"/>
              </a:spcBef>
            </a:pPr>
            <a:r>
              <a:rPr lang="en-US" sz="2200" dirty="0">
                <a:solidFill>
                  <a:schemeClr val="accent3">
                    <a:lumMod val="25000"/>
                  </a:schemeClr>
                </a:solidFill>
                <a:latin typeface="Abadi"/>
              </a:rPr>
              <a:t>Most launches from CCAFS LC-40 are successful, with a success rate of 73.1%.</a:t>
            </a:r>
          </a:p>
          <a:p>
            <a:pPr>
              <a:lnSpc>
                <a:spcPct val="100000"/>
              </a:lnSpc>
              <a:spcBef>
                <a:spcPts val="1400"/>
              </a:spcBef>
            </a:pPr>
            <a:r>
              <a:rPr lang="en-US" sz="2200" dirty="0">
                <a:solidFill>
                  <a:schemeClr val="accent3">
                    <a:lumMod val="25000"/>
                  </a:schemeClr>
                </a:solidFill>
                <a:latin typeface="Abadi"/>
              </a:rPr>
              <a:t>The failure rate is 26.9%, indicating that just over a quarter of the launches failed.</a:t>
            </a:r>
            <a:endParaRPr lang="en-US" dirty="0"/>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vs. Failed Launches for CCAFS LC-40</a:t>
            </a:r>
          </a:p>
        </p:txBody>
      </p:sp>
      <p:pic>
        <p:nvPicPr>
          <p:cNvPr id="4" name="Imagen 3">
            <a:extLst>
              <a:ext uri="{FF2B5EF4-FFF2-40B4-BE49-F238E27FC236}">
                <a16:creationId xmlns:a16="http://schemas.microsoft.com/office/drawing/2014/main" id="{B3E70D91-47B0-6C07-5A2D-E06C197D5ADE}"/>
              </a:ext>
            </a:extLst>
          </p:cNvPr>
          <p:cNvPicPr>
            <a:picLocks noChangeAspect="1"/>
          </p:cNvPicPr>
          <p:nvPr/>
        </p:nvPicPr>
        <p:blipFill>
          <a:blip r:embed="rId3"/>
          <a:stretch>
            <a:fillRect/>
          </a:stretch>
        </p:blipFill>
        <p:spPr>
          <a:xfrm>
            <a:off x="282835" y="3956322"/>
            <a:ext cx="10504635" cy="2684319"/>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338277"/>
            <a:ext cx="5211064" cy="2423578"/>
          </a:xfrm>
          <a:prstGeom prst="rect">
            <a:avLst/>
          </a:prstGeom>
        </p:spPr>
        <p:txBody>
          <a:bodyPr lIns="91440" tIns="45720" rIns="91440" bIns="45720" anchor="t">
            <a:noAutofit/>
          </a:bodyPr>
          <a:lstStyle/>
          <a:p>
            <a:pPr marL="0" indent="0">
              <a:lnSpc>
                <a:spcPct val="100000"/>
              </a:lnSpc>
              <a:spcBef>
                <a:spcPts val="1400"/>
              </a:spcBef>
              <a:buNone/>
            </a:pPr>
            <a:r>
              <a:rPr lang="en-US" sz="1250" dirty="0">
                <a:solidFill>
                  <a:schemeClr val="accent3">
                    <a:lumMod val="25000"/>
                  </a:schemeClr>
                </a:solidFill>
                <a:latin typeface="Abadi"/>
              </a:rPr>
              <a:t>Examines the relationship between payload mass and launch success across all sites.</a:t>
            </a:r>
          </a:p>
          <a:p>
            <a:pPr marL="0" indent="0">
              <a:lnSpc>
                <a:spcPct val="100000"/>
              </a:lnSpc>
              <a:spcBef>
                <a:spcPts val="1400"/>
              </a:spcBef>
              <a:buNone/>
            </a:pPr>
            <a:r>
              <a:rPr lang="en-US" sz="1250" dirty="0">
                <a:solidFill>
                  <a:schemeClr val="accent3">
                    <a:lumMod val="25000"/>
                  </a:schemeClr>
                </a:solidFill>
                <a:latin typeface="Abadi"/>
              </a:rPr>
              <a:t>Success Rates by Payload Range:</a:t>
            </a:r>
          </a:p>
          <a:p>
            <a:pPr lvl="1">
              <a:lnSpc>
                <a:spcPct val="100000"/>
              </a:lnSpc>
              <a:spcBef>
                <a:spcPts val="1400"/>
              </a:spcBef>
            </a:pPr>
            <a:r>
              <a:rPr lang="en-US" sz="1250" dirty="0">
                <a:solidFill>
                  <a:schemeClr val="accent3">
                    <a:lumMod val="25000"/>
                  </a:schemeClr>
                </a:solidFill>
                <a:latin typeface="Abadi"/>
              </a:rPr>
              <a:t>Most successful launches (class = 1) cluster in the 0-4000 kg payload range.</a:t>
            </a:r>
          </a:p>
          <a:p>
            <a:pPr lvl="1">
              <a:lnSpc>
                <a:spcPct val="100000"/>
              </a:lnSpc>
              <a:spcBef>
                <a:spcPts val="1400"/>
              </a:spcBef>
            </a:pPr>
            <a:r>
              <a:rPr lang="en-US" sz="1250" dirty="0">
                <a:solidFill>
                  <a:schemeClr val="accent3">
                    <a:lumMod val="25000"/>
                  </a:schemeClr>
                </a:solidFill>
                <a:latin typeface="Abadi"/>
              </a:rPr>
              <a:t>There are fewer successful launches for payloads above 4000 kg.</a:t>
            </a:r>
          </a:p>
          <a:p>
            <a:pPr marL="0" indent="0">
              <a:lnSpc>
                <a:spcPct val="100000"/>
              </a:lnSpc>
              <a:spcBef>
                <a:spcPts val="1400"/>
              </a:spcBef>
              <a:buNone/>
            </a:pPr>
            <a:r>
              <a:rPr lang="en-US" sz="1250" dirty="0">
                <a:solidFill>
                  <a:schemeClr val="accent3">
                    <a:lumMod val="25000"/>
                  </a:schemeClr>
                </a:solidFill>
                <a:latin typeface="Abadi"/>
              </a:rPr>
              <a:t>Failure Rates by Payload Range:</a:t>
            </a:r>
          </a:p>
          <a:p>
            <a:pPr lvl="1">
              <a:lnSpc>
                <a:spcPct val="100000"/>
              </a:lnSpc>
              <a:spcBef>
                <a:spcPts val="1400"/>
              </a:spcBef>
            </a:pPr>
            <a:r>
              <a:rPr lang="en-US" sz="1250" dirty="0">
                <a:solidFill>
                  <a:schemeClr val="accent3">
                    <a:lumMod val="25000"/>
                  </a:schemeClr>
                </a:solidFill>
                <a:latin typeface="Abadi"/>
              </a:rPr>
              <a:t>Launch failures (class = 0) are more spread out but tend to occur with payloads both below 2000 kg and above 4000 kg.</a:t>
            </a:r>
          </a:p>
          <a:p>
            <a:pPr lvl="1">
              <a:lnSpc>
                <a:spcPct val="100000"/>
              </a:lnSpc>
              <a:spcBef>
                <a:spcPts val="1400"/>
              </a:spcBef>
            </a:pPr>
            <a:endParaRPr lang="en-US" sz="1250" dirty="0">
              <a:solidFill>
                <a:schemeClr val="accent3">
                  <a:lumMod val="25000"/>
                </a:schemeClr>
              </a:solidFill>
              <a:latin typeface="Abadi"/>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Correlation between Payload and Success for all Sites</a:t>
            </a:r>
          </a:p>
        </p:txBody>
      </p:sp>
      <p:pic>
        <p:nvPicPr>
          <p:cNvPr id="4" name="Imagen 3">
            <a:extLst>
              <a:ext uri="{FF2B5EF4-FFF2-40B4-BE49-F238E27FC236}">
                <a16:creationId xmlns:a16="http://schemas.microsoft.com/office/drawing/2014/main" id="{1C6F0D93-A038-D196-A62F-D11AE104EEEF}"/>
              </a:ext>
            </a:extLst>
          </p:cNvPr>
          <p:cNvPicPr>
            <a:picLocks noChangeAspect="1"/>
          </p:cNvPicPr>
          <p:nvPr/>
        </p:nvPicPr>
        <p:blipFill>
          <a:blip r:embed="rId3"/>
          <a:stretch>
            <a:fillRect/>
          </a:stretch>
        </p:blipFill>
        <p:spPr>
          <a:xfrm>
            <a:off x="271806" y="4280049"/>
            <a:ext cx="10088380" cy="2577951"/>
          </a:xfrm>
          <a:prstGeom prst="rect">
            <a:avLst/>
          </a:prstGeom>
        </p:spPr>
      </p:pic>
      <p:sp>
        <p:nvSpPr>
          <p:cNvPr id="6" name="Content Placeholder 4">
            <a:extLst>
              <a:ext uri="{FF2B5EF4-FFF2-40B4-BE49-F238E27FC236}">
                <a16:creationId xmlns:a16="http://schemas.microsoft.com/office/drawing/2014/main" id="{E1A490FE-8F52-9A48-2187-780136EC0C19}"/>
              </a:ext>
            </a:extLst>
          </p:cNvPr>
          <p:cNvSpPr txBox="1">
            <a:spLocks/>
          </p:cNvSpPr>
          <p:nvPr/>
        </p:nvSpPr>
        <p:spPr>
          <a:xfrm>
            <a:off x="6109240" y="1338276"/>
            <a:ext cx="5211064" cy="2663017"/>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1250" dirty="0">
                <a:solidFill>
                  <a:schemeClr val="accent3">
                    <a:lumMod val="25000"/>
                  </a:schemeClr>
                </a:solidFill>
                <a:latin typeface="Abadi"/>
              </a:rPr>
              <a:t>Booster Version Success:</a:t>
            </a:r>
          </a:p>
          <a:p>
            <a:pPr lvl="1">
              <a:lnSpc>
                <a:spcPct val="100000"/>
              </a:lnSpc>
              <a:spcBef>
                <a:spcPts val="1400"/>
              </a:spcBef>
            </a:pPr>
            <a:r>
              <a:rPr lang="en-US" sz="1250" dirty="0">
                <a:solidFill>
                  <a:schemeClr val="accent3">
                    <a:lumMod val="25000"/>
                  </a:schemeClr>
                </a:solidFill>
                <a:latin typeface="Abadi"/>
              </a:rPr>
              <a:t>FT and B5 versions appear to have higher success rates, especially within the 1000-4000 kg range.</a:t>
            </a:r>
          </a:p>
          <a:p>
            <a:pPr lvl="1">
              <a:lnSpc>
                <a:spcPct val="100000"/>
              </a:lnSpc>
              <a:spcBef>
                <a:spcPts val="1400"/>
              </a:spcBef>
            </a:pPr>
            <a:r>
              <a:rPr lang="en-US" sz="1250" dirty="0">
                <a:solidFill>
                  <a:schemeClr val="accent3">
                    <a:lumMod val="25000"/>
                  </a:schemeClr>
                </a:solidFill>
                <a:latin typeface="Abadi"/>
              </a:rPr>
              <a:t>v1.0 and v1.1 versions show more scattered successes and failures.</a:t>
            </a:r>
          </a:p>
          <a:p>
            <a:pPr lvl="1">
              <a:lnSpc>
                <a:spcPct val="100000"/>
              </a:lnSpc>
              <a:spcBef>
                <a:spcPts val="1400"/>
              </a:spcBef>
            </a:pPr>
            <a:r>
              <a:rPr lang="en-US" sz="1250" dirty="0">
                <a:solidFill>
                  <a:schemeClr val="accent3">
                    <a:lumMod val="25000"/>
                  </a:schemeClr>
                </a:solidFill>
                <a:latin typeface="Abadi"/>
              </a:rPr>
              <a:t>B4 has limited data points but shows success with payloads around 5000 kg.</a:t>
            </a:r>
            <a:endParaRPr lang="en-US" sz="125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5235960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82114"/>
            <a:ext cx="5325989" cy="381158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The model has the highest classification accuracy is Decision Tree</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7" name="Imagen 6">
            <a:extLst>
              <a:ext uri="{FF2B5EF4-FFF2-40B4-BE49-F238E27FC236}">
                <a16:creationId xmlns:a16="http://schemas.microsoft.com/office/drawing/2014/main" id="{00637ADF-9C08-22D7-541F-0626E13999E2}"/>
              </a:ext>
            </a:extLst>
          </p:cNvPr>
          <p:cNvPicPr>
            <a:picLocks noChangeAspect="1"/>
          </p:cNvPicPr>
          <p:nvPr/>
        </p:nvPicPr>
        <p:blipFill>
          <a:blip r:embed="rId3"/>
          <a:stretch>
            <a:fillRect/>
          </a:stretch>
        </p:blipFill>
        <p:spPr>
          <a:xfrm>
            <a:off x="6276372" y="1707074"/>
            <a:ext cx="5181600" cy="4152900"/>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5</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6" y="1487837"/>
            <a:ext cx="10399485" cy="4939374"/>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Bef>
                <a:spcPts val="1400"/>
              </a:spcBef>
              <a:buNone/>
            </a:pPr>
            <a:r>
              <a:rPr lang="en-US" sz="2200" dirty="0">
                <a:solidFill>
                  <a:schemeClr val="accent3">
                    <a:lumMod val="25000"/>
                  </a:schemeClr>
                </a:solidFill>
                <a:latin typeface="Abadi" panose="020B0604020104020204" pitchFamily="34" charset="0"/>
              </a:rPr>
              <a:t>The commercial space age has arrived, with companies like Virgin Galactic, Rocket Lab, Blue Origin, and SpaceX making space travel more affordable. SpaceX has achieved notable successes, such as:</a:t>
            </a:r>
          </a:p>
          <a:p>
            <a:pPr lvl="1">
              <a:spcBef>
                <a:spcPts val="1400"/>
              </a:spcBef>
            </a:pPr>
            <a:r>
              <a:rPr lang="en-US" sz="1800" dirty="0">
                <a:solidFill>
                  <a:schemeClr val="accent3">
                    <a:lumMod val="25000"/>
                  </a:schemeClr>
                </a:solidFill>
                <a:latin typeface="Abadi" panose="020B0604020104020204" pitchFamily="34" charset="0"/>
              </a:rPr>
              <a:t>Sending spacecraft to the International Space Station (ISS)</a:t>
            </a:r>
          </a:p>
          <a:p>
            <a:pPr lvl="1">
              <a:spcBef>
                <a:spcPts val="1400"/>
              </a:spcBef>
            </a:pPr>
            <a:r>
              <a:rPr lang="en-US" sz="1800" dirty="0">
                <a:solidFill>
                  <a:schemeClr val="accent3">
                    <a:lumMod val="25000"/>
                  </a:schemeClr>
                </a:solidFill>
                <a:latin typeface="Abadi" panose="020B0604020104020204" pitchFamily="34" charset="0"/>
              </a:rPr>
              <a:t>Developing </a:t>
            </a:r>
            <a:r>
              <a:rPr lang="en-US" sz="1800" dirty="0" err="1">
                <a:solidFill>
                  <a:schemeClr val="accent3">
                    <a:lumMod val="25000"/>
                  </a:schemeClr>
                </a:solidFill>
                <a:latin typeface="Abadi" panose="020B0604020104020204" pitchFamily="34" charset="0"/>
              </a:rPr>
              <a:t>Starlink</a:t>
            </a:r>
            <a:r>
              <a:rPr lang="en-US" sz="1800" dirty="0">
                <a:solidFill>
                  <a:schemeClr val="accent3">
                    <a:lumMod val="25000"/>
                  </a:schemeClr>
                </a:solidFill>
                <a:latin typeface="Abadi" panose="020B0604020104020204" pitchFamily="34" charset="0"/>
              </a:rPr>
              <a:t>, a satellite internet constellation</a:t>
            </a:r>
          </a:p>
          <a:p>
            <a:pPr lvl="1">
              <a:spcBef>
                <a:spcPts val="1400"/>
              </a:spcBef>
            </a:pPr>
            <a:r>
              <a:rPr lang="en-US" sz="1800" dirty="0">
                <a:solidFill>
                  <a:schemeClr val="accent3">
                    <a:lumMod val="25000"/>
                  </a:schemeClr>
                </a:solidFill>
                <a:latin typeface="Abadi" panose="020B0604020104020204" pitchFamily="34" charset="0"/>
              </a:rPr>
              <a:t>Conducting manned space missions</a:t>
            </a:r>
          </a:p>
          <a:p>
            <a:pPr marL="0" indent="0">
              <a:spcBef>
                <a:spcPts val="1400"/>
              </a:spcBef>
              <a:buNone/>
            </a:pPr>
            <a:r>
              <a:rPr lang="en-US" sz="2200" dirty="0">
                <a:solidFill>
                  <a:schemeClr val="accent3">
                    <a:lumMod val="25000"/>
                  </a:schemeClr>
                </a:solidFill>
                <a:latin typeface="Abadi" panose="020B0604020104020204" pitchFamily="34" charset="0"/>
              </a:rPr>
              <a:t>A key factor in SpaceX's cost-effectiveness is the reuse of the first stage of its Falcon 9 rockets, reducing launch costs to around $62 million compared to $165 million from other providers. </a:t>
            </a:r>
          </a:p>
          <a:p>
            <a:pPr marL="0" indent="0">
              <a:spcBef>
                <a:spcPts val="1400"/>
              </a:spcBef>
              <a:buNone/>
            </a:pPr>
            <a:r>
              <a:rPr lang="en-US" sz="2200" dirty="0">
                <a:solidFill>
                  <a:schemeClr val="accent3">
                    <a:lumMod val="25000"/>
                  </a:schemeClr>
                </a:solidFill>
                <a:latin typeface="Abadi" panose="020B0604020104020204" pitchFamily="34" charset="0"/>
              </a:rPr>
              <a:t>As a data scientist for Space Y, founded by billionaire </a:t>
            </a:r>
            <a:r>
              <a:rPr lang="en-US" sz="2200" dirty="0" err="1">
                <a:solidFill>
                  <a:schemeClr val="accent3">
                    <a:lumMod val="25000"/>
                  </a:schemeClr>
                </a:solidFill>
                <a:latin typeface="Abadi" panose="020B0604020104020204" pitchFamily="34" charset="0"/>
              </a:rPr>
              <a:t>Allon</a:t>
            </a:r>
            <a:r>
              <a:rPr lang="en-US" sz="2200" dirty="0">
                <a:solidFill>
                  <a:schemeClr val="accent3">
                    <a:lumMod val="25000"/>
                  </a:schemeClr>
                </a:solidFill>
                <a:latin typeface="Abadi" panose="020B0604020104020204" pitchFamily="34" charset="0"/>
              </a:rPr>
              <a:t> Musk, my tasks are:</a:t>
            </a:r>
          </a:p>
          <a:p>
            <a:pPr>
              <a:spcBef>
                <a:spcPts val="1400"/>
              </a:spcBef>
            </a:pPr>
            <a:r>
              <a:rPr lang="en-US" sz="2200" dirty="0">
                <a:solidFill>
                  <a:schemeClr val="accent3">
                    <a:lumMod val="25000"/>
                  </a:schemeClr>
                </a:solidFill>
                <a:latin typeface="Abadi" panose="020B0604020104020204" pitchFamily="34" charset="0"/>
              </a:rPr>
              <a:t>Determine the Price of Each Launch:</a:t>
            </a:r>
          </a:p>
          <a:p>
            <a:pPr lvl="1">
              <a:spcBef>
                <a:spcPts val="1400"/>
              </a:spcBef>
            </a:pPr>
            <a:r>
              <a:rPr lang="en-US" sz="1800" dirty="0">
                <a:solidFill>
                  <a:schemeClr val="accent3">
                    <a:lumMod val="25000"/>
                  </a:schemeClr>
                </a:solidFill>
                <a:latin typeface="Abadi" panose="020B0604020104020204" pitchFamily="34" charset="0"/>
              </a:rPr>
              <a:t>Gather and analyze information about SpaceX launches.</a:t>
            </a:r>
          </a:p>
          <a:p>
            <a:pPr lvl="1">
              <a:spcBef>
                <a:spcPts val="1400"/>
              </a:spcBef>
            </a:pPr>
            <a:r>
              <a:rPr lang="en-US" sz="1800" dirty="0">
                <a:solidFill>
                  <a:schemeClr val="accent3">
                    <a:lumMod val="25000"/>
                  </a:schemeClr>
                </a:solidFill>
                <a:latin typeface="Abadi" panose="020B0604020104020204" pitchFamily="34" charset="0"/>
              </a:rPr>
              <a:t>Create dashboards to visualize cost components.</a:t>
            </a:r>
          </a:p>
          <a:p>
            <a:pPr>
              <a:spcBef>
                <a:spcPts val="1400"/>
              </a:spcBef>
            </a:pPr>
            <a:r>
              <a:rPr lang="en-US" sz="2200" dirty="0">
                <a:solidFill>
                  <a:schemeClr val="accent3">
                    <a:lumMod val="25000"/>
                  </a:schemeClr>
                </a:solidFill>
                <a:latin typeface="Abadi" panose="020B0604020104020204" pitchFamily="34" charset="0"/>
              </a:rPr>
              <a:t>Predict the Reusability of the First Stage:</a:t>
            </a:r>
          </a:p>
          <a:p>
            <a:pPr lvl="1">
              <a:spcBef>
                <a:spcPts val="1400"/>
              </a:spcBef>
            </a:pPr>
            <a:r>
              <a:rPr lang="en-US" sz="1800" dirty="0">
                <a:solidFill>
                  <a:schemeClr val="accent3">
                    <a:lumMod val="25000"/>
                  </a:schemeClr>
                </a:solidFill>
                <a:latin typeface="Abadi" panose="020B0604020104020204" pitchFamily="34" charset="0"/>
              </a:rPr>
              <a:t>Use machine learning to predict if SpaceX will reuse the first stage based on public information.</a:t>
            </a:r>
          </a:p>
          <a:p>
            <a:pPr marL="0" indent="0">
              <a:spcBef>
                <a:spcPts val="1400"/>
              </a:spcBef>
              <a:buNone/>
            </a:pPr>
            <a:r>
              <a:rPr lang="en-US" sz="2200" dirty="0">
                <a:solidFill>
                  <a:schemeClr val="accent3">
                    <a:lumMod val="25000"/>
                  </a:schemeClr>
                </a:solidFill>
                <a:latin typeface="Abadi" panose="020B0604020104020204" pitchFamily="34" charset="0"/>
              </a:rPr>
              <a:t>These analyses will help Space Y compete with SpaceX by optimizing launch costs and strategies.</a:t>
            </a:r>
          </a:p>
        </p:txBody>
      </p:sp>
    </p:spTree>
    <p:extLst>
      <p:ext uri="{BB962C8B-B14F-4D97-AF65-F5344CB8AC3E}">
        <p14:creationId xmlns:p14="http://schemas.microsoft.com/office/powerpoint/2010/main" val="256006139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50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1523205"/>
            <a:ext cx="5325990" cy="4904006"/>
          </a:xfrm>
          <a:prstGeom prst="rect">
            <a:avLst/>
          </a:prstGeom>
        </p:spPr>
        <p:txBody>
          <a:bodyPr>
            <a:noAutofit/>
          </a:bodyPr>
          <a:lstStyle/>
          <a:p>
            <a:pPr marL="0" indent="0">
              <a:lnSpc>
                <a:spcPct val="100000"/>
              </a:lnSpc>
              <a:spcBef>
                <a:spcPts val="1400"/>
              </a:spcBef>
              <a:buNone/>
            </a:pPr>
            <a:r>
              <a:rPr lang="en-US" sz="1550" dirty="0">
                <a:solidFill>
                  <a:schemeClr val="accent3">
                    <a:lumMod val="25000"/>
                  </a:schemeClr>
                </a:solidFill>
                <a:latin typeface="Abadi" panose="020B0604020104020204" pitchFamily="34" charset="0"/>
              </a:rPr>
              <a:t>A confusion matrix is a table used to evaluate the performance of a classification model. Each row of the matrix represents the instances in an actual class, while each column represents the instances in a predicted class.</a:t>
            </a:r>
          </a:p>
          <a:p>
            <a:pPr marL="0" indent="0">
              <a:lnSpc>
                <a:spcPct val="100000"/>
              </a:lnSpc>
              <a:spcBef>
                <a:spcPts val="1400"/>
              </a:spcBef>
              <a:buNone/>
            </a:pPr>
            <a:r>
              <a:rPr lang="en-US" sz="1550" dirty="0">
                <a:solidFill>
                  <a:schemeClr val="accent3">
                    <a:lumMod val="25000"/>
                  </a:schemeClr>
                </a:solidFill>
                <a:latin typeface="Abadi" panose="020B0604020104020204" pitchFamily="34" charset="0"/>
              </a:rPr>
              <a:t>Specific Values:</a:t>
            </a:r>
          </a:p>
          <a:p>
            <a:pPr>
              <a:lnSpc>
                <a:spcPct val="100000"/>
              </a:lnSpc>
              <a:spcBef>
                <a:spcPts val="1400"/>
              </a:spcBef>
            </a:pPr>
            <a:r>
              <a:rPr lang="en-US" sz="1550" dirty="0">
                <a:solidFill>
                  <a:schemeClr val="accent3">
                    <a:lumMod val="25000"/>
                  </a:schemeClr>
                </a:solidFill>
                <a:latin typeface="Abadi" panose="020B0604020104020204" pitchFamily="34" charset="0"/>
              </a:rPr>
              <a:t>Top-left (3): These are the true negatives (TN). The model correctly predicted that the rocket did not land for 3 instances.</a:t>
            </a:r>
          </a:p>
          <a:p>
            <a:pPr>
              <a:lnSpc>
                <a:spcPct val="100000"/>
              </a:lnSpc>
              <a:spcBef>
                <a:spcPts val="1400"/>
              </a:spcBef>
            </a:pPr>
            <a:r>
              <a:rPr lang="en-US" sz="1550" dirty="0">
                <a:solidFill>
                  <a:schemeClr val="accent3">
                    <a:lumMod val="25000"/>
                  </a:schemeClr>
                </a:solidFill>
                <a:latin typeface="Abadi" panose="020B0604020104020204" pitchFamily="34" charset="0"/>
              </a:rPr>
              <a:t>Top-right (3): These are the false positives (FP). The model incorrectly predicted that the rocket landed for 3 instances that actually did not land.</a:t>
            </a:r>
          </a:p>
          <a:p>
            <a:pPr>
              <a:lnSpc>
                <a:spcPct val="100000"/>
              </a:lnSpc>
              <a:spcBef>
                <a:spcPts val="1400"/>
              </a:spcBef>
            </a:pPr>
            <a:r>
              <a:rPr lang="en-US" sz="1550" dirty="0">
                <a:solidFill>
                  <a:schemeClr val="accent3">
                    <a:lumMod val="25000"/>
                  </a:schemeClr>
                </a:solidFill>
                <a:latin typeface="Abadi" panose="020B0604020104020204" pitchFamily="34" charset="0"/>
              </a:rPr>
              <a:t>Bottom-left (0): These are the false negatives (FN). The model incorrectly predicted that the rocket did not land for 0 instances that actually landed.</a:t>
            </a:r>
          </a:p>
          <a:p>
            <a:pPr>
              <a:lnSpc>
                <a:spcPct val="100000"/>
              </a:lnSpc>
              <a:spcBef>
                <a:spcPts val="1400"/>
              </a:spcBef>
            </a:pPr>
            <a:r>
              <a:rPr lang="en-US" sz="1550" dirty="0">
                <a:solidFill>
                  <a:schemeClr val="accent3">
                    <a:lumMod val="25000"/>
                  </a:schemeClr>
                </a:solidFill>
                <a:latin typeface="Abadi" panose="020B0604020104020204" pitchFamily="34" charset="0"/>
              </a:rPr>
              <a:t>Bottom-right (12): These are the true positives (TP). The model correctly predicted that the rocket landed for 12 instances.</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2" name="Imagen 1">
            <a:extLst>
              <a:ext uri="{FF2B5EF4-FFF2-40B4-BE49-F238E27FC236}">
                <a16:creationId xmlns:a16="http://schemas.microsoft.com/office/drawing/2014/main" id="{2F5EDA03-DF99-7382-ED05-38785D2CA54F}"/>
              </a:ext>
            </a:extLst>
          </p:cNvPr>
          <p:cNvPicPr>
            <a:picLocks noChangeAspect="1"/>
          </p:cNvPicPr>
          <p:nvPr/>
        </p:nvPicPr>
        <p:blipFill>
          <a:blip r:embed="rId3"/>
          <a:stretch>
            <a:fillRect/>
          </a:stretch>
        </p:blipFill>
        <p:spPr>
          <a:xfrm>
            <a:off x="6450769" y="1611074"/>
            <a:ext cx="5142164" cy="4414499"/>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51</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10687961" cy="4150519"/>
          </a:xfrm>
          <a:prstGeom prst="rect">
            <a:avLst/>
          </a:prstGeom>
        </p:spPr>
        <p:txBody>
          <a:bodyPr>
            <a:normAutofit fontScale="850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Most successful launches, indicated by a classification of 1, tend to fall within the payload range of 0-4000 kg. Conversely, there are fewer successful launches for payloads exceeding 4000 kg​</a:t>
            </a:r>
          </a:p>
          <a:p>
            <a:pPr>
              <a:lnSpc>
                <a:spcPct val="100000"/>
              </a:lnSpc>
              <a:spcBef>
                <a:spcPts val="1400"/>
              </a:spcBef>
            </a:pPr>
            <a:r>
              <a:rPr lang="en-US" sz="2200" dirty="0">
                <a:solidFill>
                  <a:schemeClr val="accent3">
                    <a:lumMod val="25000"/>
                  </a:schemeClr>
                </a:solidFill>
                <a:latin typeface="Abadi" panose="020B0604020104020204" pitchFamily="34" charset="0"/>
              </a:rPr>
              <a:t>Among various classification models evaluated, including Logistic Regression, SVM, and KNN, the Decision Tree model achieved the highest classification accuracy for predicting the success of rocket landings</a:t>
            </a:r>
          </a:p>
          <a:p>
            <a:pPr>
              <a:lnSpc>
                <a:spcPct val="100000"/>
              </a:lnSpc>
              <a:spcBef>
                <a:spcPts val="1400"/>
              </a:spcBef>
            </a:pPr>
            <a:r>
              <a:rPr lang="en-US" sz="2200" dirty="0">
                <a:solidFill>
                  <a:schemeClr val="accent3">
                    <a:lumMod val="25000"/>
                  </a:schemeClr>
                </a:solidFill>
                <a:latin typeface="Abadi" panose="020B0604020104020204" pitchFamily="34" charset="0"/>
              </a:rPr>
              <a:t>The FT and B5 booster versions demonstrate higher success rates, particularly for payloads within the 1000-4000 kg range. In contrast, the v1.0 and v1.1 versions show more scattered results, with successes and failures distributed more evenly</a:t>
            </a:r>
          </a:p>
          <a:p>
            <a:pPr>
              <a:lnSpc>
                <a:spcPct val="100000"/>
              </a:lnSpc>
              <a:spcBef>
                <a:spcPts val="1400"/>
              </a:spcBef>
            </a:pPr>
            <a:r>
              <a:rPr lang="en-US" sz="2200" dirty="0">
                <a:solidFill>
                  <a:schemeClr val="accent3">
                    <a:lumMod val="25000"/>
                  </a:schemeClr>
                </a:solidFill>
                <a:latin typeface="Abadi" panose="020B0604020104020204" pitchFamily="34" charset="0"/>
              </a:rPr>
              <a:t>The analysis found that the distance to the nearest coastline is a significant factor, with the CCAFS SLC-40 launch site being only approximately 0.51 km from the coastline. This proximity is vital for both safety and logistical reasons​</a:t>
            </a:r>
          </a:p>
          <a:p>
            <a:pPr>
              <a:lnSpc>
                <a:spcPct val="100000"/>
              </a:lnSpc>
              <a:spcBef>
                <a:spcPts val="1400"/>
              </a:spcBef>
            </a:pPr>
            <a:r>
              <a:rPr lang="en-US" sz="2200" dirty="0">
                <a:solidFill>
                  <a:schemeClr val="accent3">
                    <a:lumMod val="25000"/>
                  </a:schemeClr>
                </a:solidFill>
                <a:latin typeface="Abadi" panose="020B0604020104020204" pitchFamily="34" charset="0"/>
              </a:rPr>
              <a:t>The best model accurately predicted 12 successful landings out of 12 actual successful landings, indicating strong performance in identifying when a rocket will land.</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52</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838200" y="1380967"/>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Python code for the dashboard with </a:t>
            </a:r>
            <a:r>
              <a:rPr lang="en-US" sz="2200" dirty="0" err="1">
                <a:solidFill>
                  <a:schemeClr val="accent3">
                    <a:lumMod val="25000"/>
                  </a:schemeClr>
                </a:solidFill>
                <a:latin typeface="Abadi" panose="020B0604020104020204" pitchFamily="34" charset="0"/>
              </a:rPr>
              <a:t>Plotly</a:t>
            </a:r>
            <a:endParaRPr lang="en-US" sz="2200" dirty="0">
              <a:solidFill>
                <a:schemeClr val="accent3">
                  <a:lumMod val="25000"/>
                </a:schemeClr>
              </a:solidFill>
              <a:latin typeface="Abadi" panose="020B0604020104020204" pitchFamily="34" charset="0"/>
            </a:endParaRP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pic>
        <p:nvPicPr>
          <p:cNvPr id="3" name="Imagen 2">
            <a:extLst>
              <a:ext uri="{FF2B5EF4-FFF2-40B4-BE49-F238E27FC236}">
                <a16:creationId xmlns:a16="http://schemas.microsoft.com/office/drawing/2014/main" id="{777E4121-69D1-B20A-4AB8-2972694525F2}"/>
              </a:ext>
            </a:extLst>
          </p:cNvPr>
          <p:cNvPicPr>
            <a:picLocks noChangeAspect="1"/>
          </p:cNvPicPr>
          <p:nvPr/>
        </p:nvPicPr>
        <p:blipFill>
          <a:blip r:embed="rId4"/>
          <a:stretch>
            <a:fillRect/>
          </a:stretch>
        </p:blipFill>
        <p:spPr>
          <a:xfrm>
            <a:off x="2261625" y="1856634"/>
            <a:ext cx="3118899" cy="5001366"/>
          </a:xfrm>
          <a:prstGeom prst="rect">
            <a:avLst/>
          </a:prstGeom>
        </p:spPr>
      </p:pic>
      <p:pic>
        <p:nvPicPr>
          <p:cNvPr id="7" name="Imagen 6">
            <a:extLst>
              <a:ext uri="{FF2B5EF4-FFF2-40B4-BE49-F238E27FC236}">
                <a16:creationId xmlns:a16="http://schemas.microsoft.com/office/drawing/2014/main" id="{03066307-A0EE-2E72-5751-4E8156EC4EC0}"/>
              </a:ext>
            </a:extLst>
          </p:cNvPr>
          <p:cNvPicPr>
            <a:picLocks noChangeAspect="1"/>
          </p:cNvPicPr>
          <p:nvPr/>
        </p:nvPicPr>
        <p:blipFill>
          <a:blip r:embed="rId5"/>
          <a:stretch>
            <a:fillRect/>
          </a:stretch>
        </p:blipFill>
        <p:spPr>
          <a:xfrm>
            <a:off x="6906886" y="1792925"/>
            <a:ext cx="3615772" cy="5001367"/>
          </a:xfrm>
          <a:prstGeom prst="rect">
            <a:avLst/>
          </a:prstGeom>
        </p:spPr>
      </p:pic>
    </p:spTree>
    <p:extLst>
      <p:ext uri="{BB962C8B-B14F-4D97-AF65-F5344CB8AC3E}">
        <p14:creationId xmlns:p14="http://schemas.microsoft.com/office/powerpoint/2010/main" val="341000852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6</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7</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1800" dirty="0">
                <a:solidFill>
                  <a:srgbClr val="0B49CB"/>
                </a:solidFill>
                <a:latin typeface="Abadi"/>
              </a:rPr>
              <a:t>Executive Summary</a:t>
            </a:r>
          </a:p>
          <a:p>
            <a:pPr>
              <a:lnSpc>
                <a:spcPct val="120000"/>
              </a:lnSpc>
              <a:spcBef>
                <a:spcPts val="1400"/>
              </a:spcBef>
            </a:pPr>
            <a:r>
              <a:rPr lang="en-US" sz="1800" dirty="0">
                <a:solidFill>
                  <a:schemeClr val="accent3">
                    <a:lumMod val="25000"/>
                  </a:schemeClr>
                </a:solidFill>
                <a:latin typeface="Abadi"/>
              </a:rPr>
              <a:t>Data Collection Methodology:</a:t>
            </a:r>
          </a:p>
          <a:p>
            <a:pPr lvl="1">
              <a:lnSpc>
                <a:spcPct val="120000"/>
              </a:lnSpc>
              <a:spcBef>
                <a:spcPts val="1400"/>
              </a:spcBef>
            </a:pPr>
            <a:r>
              <a:rPr lang="en-US" sz="1800" dirty="0">
                <a:solidFill>
                  <a:schemeClr val="accent3">
                    <a:lumMod val="25000"/>
                  </a:schemeClr>
                </a:solidFill>
                <a:latin typeface="Abadi"/>
              </a:rPr>
              <a:t>Gathered data from the SpaceX REST API (</a:t>
            </a:r>
            <a:r>
              <a:rPr lang="en-US" sz="1800" dirty="0" err="1">
                <a:solidFill>
                  <a:schemeClr val="accent3">
                    <a:lumMod val="25000"/>
                  </a:schemeClr>
                </a:solidFill>
                <a:latin typeface="Abadi"/>
              </a:rPr>
              <a:t>api.spacexdata.com</a:t>
            </a:r>
            <a:r>
              <a:rPr lang="en-US" sz="1800" dirty="0">
                <a:solidFill>
                  <a:schemeClr val="accent3">
                    <a:lumMod val="25000"/>
                  </a:schemeClr>
                </a:solidFill>
                <a:latin typeface="Abadi"/>
              </a:rPr>
              <a:t>/v4/launches/past).</a:t>
            </a:r>
          </a:p>
          <a:p>
            <a:pPr lvl="1">
              <a:lnSpc>
                <a:spcPct val="120000"/>
              </a:lnSpc>
              <a:spcBef>
                <a:spcPts val="1400"/>
              </a:spcBef>
            </a:pPr>
            <a:r>
              <a:rPr lang="en-US" sz="1800" dirty="0">
                <a:solidFill>
                  <a:schemeClr val="accent3">
                    <a:lumMod val="25000"/>
                  </a:schemeClr>
                </a:solidFill>
                <a:latin typeface="Abadi"/>
              </a:rPr>
              <a:t>Performed GET requests with the requests library to retrieve JSON data.</a:t>
            </a:r>
          </a:p>
          <a:p>
            <a:pPr lvl="1">
              <a:lnSpc>
                <a:spcPct val="120000"/>
              </a:lnSpc>
              <a:spcBef>
                <a:spcPts val="1400"/>
              </a:spcBef>
            </a:pPr>
            <a:r>
              <a:rPr lang="en-US" sz="1800" dirty="0">
                <a:solidFill>
                  <a:schemeClr val="accent3">
                    <a:lumMod val="25000"/>
                  </a:schemeClr>
                </a:solidFill>
                <a:latin typeface="Abadi"/>
              </a:rPr>
              <a:t>Used </a:t>
            </a:r>
            <a:r>
              <a:rPr lang="en-US" sz="1800" dirty="0" err="1">
                <a:solidFill>
                  <a:schemeClr val="accent3">
                    <a:lumMod val="25000"/>
                  </a:schemeClr>
                </a:solidFill>
                <a:latin typeface="Abadi"/>
              </a:rPr>
              <a:t>json_normalize</a:t>
            </a:r>
            <a:r>
              <a:rPr lang="en-US" sz="1800" dirty="0">
                <a:solidFill>
                  <a:schemeClr val="accent3">
                    <a:lumMod val="25000"/>
                  </a:schemeClr>
                </a:solidFill>
                <a:latin typeface="Abadi"/>
              </a:rPr>
              <a:t> to convert JSON data into a flat table.</a:t>
            </a:r>
          </a:p>
          <a:p>
            <a:pPr lvl="1">
              <a:lnSpc>
                <a:spcPct val="120000"/>
              </a:lnSpc>
              <a:spcBef>
                <a:spcPts val="1400"/>
              </a:spcBef>
            </a:pPr>
            <a:r>
              <a:rPr lang="en-US" sz="1800" dirty="0">
                <a:solidFill>
                  <a:schemeClr val="accent3">
                    <a:lumMod val="25000"/>
                  </a:schemeClr>
                </a:solidFill>
                <a:latin typeface="Abadi"/>
              </a:rPr>
              <a:t>Web scraped Wiki pages using </a:t>
            </a:r>
            <a:r>
              <a:rPr lang="en-US" sz="1800" dirty="0" err="1">
                <a:solidFill>
                  <a:schemeClr val="accent3">
                    <a:lumMod val="25000"/>
                  </a:schemeClr>
                </a:solidFill>
                <a:latin typeface="Abadi"/>
              </a:rPr>
              <a:t>BeautifulSoup</a:t>
            </a:r>
            <a:r>
              <a:rPr lang="en-US" sz="1800" dirty="0">
                <a:solidFill>
                  <a:schemeClr val="accent3">
                    <a:lumMod val="25000"/>
                  </a:schemeClr>
                </a:solidFill>
                <a:latin typeface="Abadi"/>
              </a:rPr>
              <a:t> to extract additional launch data.</a:t>
            </a:r>
          </a:p>
          <a:p>
            <a:pPr>
              <a:lnSpc>
                <a:spcPct val="120000"/>
              </a:lnSpc>
              <a:spcBef>
                <a:spcPts val="1400"/>
              </a:spcBef>
            </a:pPr>
            <a:r>
              <a:rPr lang="en-US" sz="1800" dirty="0">
                <a:solidFill>
                  <a:schemeClr val="accent3">
                    <a:lumMod val="25000"/>
                  </a:schemeClr>
                </a:solidFill>
                <a:latin typeface="Abadi"/>
              </a:rPr>
              <a:t>Data Wrangling:</a:t>
            </a:r>
          </a:p>
          <a:p>
            <a:pPr lvl="1">
              <a:lnSpc>
                <a:spcPct val="120000"/>
              </a:lnSpc>
              <a:spcBef>
                <a:spcPts val="1400"/>
              </a:spcBef>
            </a:pPr>
            <a:r>
              <a:rPr lang="en-US" sz="1800" dirty="0">
                <a:solidFill>
                  <a:schemeClr val="accent3">
                    <a:lumMod val="25000"/>
                  </a:schemeClr>
                </a:solidFill>
                <a:latin typeface="Abadi"/>
              </a:rPr>
              <a:t>Integrated detailed data from additional API endpoints (Booster, Launchpad, payload, core).</a:t>
            </a:r>
          </a:p>
          <a:p>
            <a:pPr lvl="1">
              <a:lnSpc>
                <a:spcPct val="120000"/>
              </a:lnSpc>
              <a:spcBef>
                <a:spcPts val="1400"/>
              </a:spcBef>
            </a:pPr>
            <a:r>
              <a:rPr lang="en-US" sz="1800" dirty="0">
                <a:solidFill>
                  <a:schemeClr val="accent3">
                    <a:lumMod val="25000"/>
                  </a:schemeClr>
                </a:solidFill>
                <a:latin typeface="Abadi"/>
              </a:rPr>
              <a:t>Filtered out Falcon 1 launches to focus on Falcon 9.</a:t>
            </a:r>
          </a:p>
          <a:p>
            <a:pPr lvl="1">
              <a:lnSpc>
                <a:spcPct val="120000"/>
              </a:lnSpc>
              <a:spcBef>
                <a:spcPts val="1400"/>
              </a:spcBef>
            </a:pPr>
            <a:r>
              <a:rPr lang="en-US" sz="1800" dirty="0">
                <a:solidFill>
                  <a:schemeClr val="accent3">
                    <a:lumMod val="25000"/>
                  </a:schemeClr>
                </a:solidFill>
                <a:latin typeface="Abadi"/>
              </a:rPr>
              <a:t>Handled missing values by replacing NULLs in </a:t>
            </a:r>
            <a:r>
              <a:rPr lang="en-US" sz="1800" dirty="0" err="1">
                <a:solidFill>
                  <a:schemeClr val="accent3">
                    <a:lumMod val="25000"/>
                  </a:schemeClr>
                </a:solidFill>
                <a:latin typeface="Abadi"/>
              </a:rPr>
              <a:t>PayloadMass</a:t>
            </a:r>
            <a:r>
              <a:rPr lang="en-US" sz="1800" dirty="0">
                <a:solidFill>
                  <a:schemeClr val="accent3">
                    <a:lumMod val="25000"/>
                  </a:schemeClr>
                </a:solidFill>
                <a:latin typeface="Abadi"/>
              </a:rPr>
              <a:t> with the column's mean value.</a:t>
            </a:r>
          </a:p>
          <a:p>
            <a:pPr>
              <a:lnSpc>
                <a:spcPct val="120000"/>
              </a:lnSpc>
              <a:spcBef>
                <a:spcPts val="1400"/>
              </a:spcBef>
            </a:pPr>
            <a:endParaRPr lang="en-US" sz="1800" dirty="0">
              <a:solidFill>
                <a:schemeClr val="accent3">
                  <a:lumMod val="25000"/>
                </a:schemeClr>
              </a:solidFill>
              <a:latin typeface="Abadi"/>
            </a:endParaRPr>
          </a:p>
          <a:p>
            <a:pPr>
              <a:lnSpc>
                <a:spcPct val="100000"/>
              </a:lnSpc>
              <a:spcBef>
                <a:spcPts val="1400"/>
              </a:spcBef>
            </a:pPr>
            <a:endParaRPr lang="en-US" sz="1800" dirty="0">
              <a:solidFill>
                <a:schemeClr val="accent3">
                  <a:lumMod val="25000"/>
                </a:schemeClr>
              </a:solidFill>
              <a:latin typeface="Abadi"/>
            </a:endParaRPr>
          </a:p>
          <a:p>
            <a:pPr>
              <a:lnSpc>
                <a:spcPct val="100000"/>
              </a:lnSpc>
              <a:spcBef>
                <a:spcPts val="1400"/>
              </a:spcBef>
            </a:pPr>
            <a:endParaRPr lang="en-US" sz="1800" dirty="0">
              <a:solidFill>
                <a:schemeClr val="accent3">
                  <a:lumMod val="25000"/>
                </a:schemeClr>
              </a:solidFill>
              <a:latin typeface="Abadi"/>
            </a:endParaRPr>
          </a:p>
          <a:p>
            <a:pPr>
              <a:lnSpc>
                <a:spcPct val="100000"/>
              </a:lnSpc>
              <a:spcBef>
                <a:spcPts val="1400"/>
              </a:spcBef>
            </a:pPr>
            <a:endParaRPr lang="en-US" sz="1800" dirty="0">
              <a:solidFill>
                <a:schemeClr val="accent3">
                  <a:lumMod val="25000"/>
                </a:schemeClr>
              </a:solidFill>
              <a:latin typeface="Abadi"/>
            </a:endParaRPr>
          </a:p>
          <a:p>
            <a:pPr>
              <a:lnSpc>
                <a:spcPct val="100000"/>
              </a:lnSpc>
              <a:spcBef>
                <a:spcPts val="1400"/>
              </a:spcBef>
            </a:pPr>
            <a:endParaRPr lang="en-US" sz="18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8</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425824"/>
            <a:ext cx="10104817" cy="5211877"/>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1800" dirty="0">
                <a:solidFill>
                  <a:srgbClr val="0B49CB"/>
                </a:solidFill>
                <a:latin typeface="Abadi"/>
              </a:rPr>
              <a:t>Executive Summary</a:t>
            </a:r>
          </a:p>
          <a:p>
            <a:pPr>
              <a:lnSpc>
                <a:spcPct val="120000"/>
              </a:lnSpc>
              <a:spcBef>
                <a:spcPts val="1400"/>
              </a:spcBef>
            </a:pPr>
            <a:r>
              <a:rPr lang="en-US" sz="1800" dirty="0">
                <a:solidFill>
                  <a:schemeClr val="accent3">
                    <a:lumMod val="25000"/>
                  </a:schemeClr>
                </a:solidFill>
                <a:latin typeface="Abadi"/>
              </a:rPr>
              <a:t>Exploratory Data Analysis (EDA):</a:t>
            </a:r>
          </a:p>
          <a:p>
            <a:pPr lvl="1">
              <a:lnSpc>
                <a:spcPct val="120000"/>
              </a:lnSpc>
              <a:spcBef>
                <a:spcPts val="1400"/>
              </a:spcBef>
            </a:pPr>
            <a:r>
              <a:rPr lang="en-US" sz="1800" dirty="0">
                <a:solidFill>
                  <a:schemeClr val="accent3">
                    <a:lumMod val="25000"/>
                  </a:schemeClr>
                </a:solidFill>
                <a:latin typeface="Abadi"/>
              </a:rPr>
              <a:t>Conducted EDA using SQL and visualization techniques.</a:t>
            </a:r>
          </a:p>
          <a:p>
            <a:pPr lvl="1">
              <a:lnSpc>
                <a:spcPct val="120000"/>
              </a:lnSpc>
              <a:spcBef>
                <a:spcPts val="1400"/>
              </a:spcBef>
            </a:pPr>
            <a:r>
              <a:rPr lang="en-US" sz="1800" dirty="0">
                <a:solidFill>
                  <a:schemeClr val="accent3">
                    <a:lumMod val="25000"/>
                  </a:schemeClr>
                </a:solidFill>
                <a:latin typeface="Abadi"/>
              </a:rPr>
              <a:t>Generated summary statistics and visualizations to identify trends and patterns.</a:t>
            </a:r>
          </a:p>
          <a:p>
            <a:pPr>
              <a:lnSpc>
                <a:spcPct val="120000"/>
              </a:lnSpc>
              <a:spcBef>
                <a:spcPts val="1400"/>
              </a:spcBef>
            </a:pPr>
            <a:r>
              <a:rPr lang="en-US" sz="1800" dirty="0">
                <a:solidFill>
                  <a:schemeClr val="accent3">
                    <a:lumMod val="25000"/>
                  </a:schemeClr>
                </a:solidFill>
                <a:latin typeface="Abadi"/>
              </a:rPr>
              <a:t>Interactive Visual Analytics:</a:t>
            </a:r>
          </a:p>
          <a:p>
            <a:pPr lvl="1">
              <a:lnSpc>
                <a:spcPct val="120000"/>
              </a:lnSpc>
              <a:spcBef>
                <a:spcPts val="1400"/>
              </a:spcBef>
            </a:pPr>
            <a:r>
              <a:rPr lang="en-US" sz="1800" dirty="0">
                <a:solidFill>
                  <a:schemeClr val="accent3">
                    <a:lumMod val="25000"/>
                  </a:schemeClr>
                </a:solidFill>
                <a:latin typeface="Abadi"/>
              </a:rPr>
              <a:t>Created interactive maps with Folium to visualize launch and landing sites.</a:t>
            </a:r>
          </a:p>
          <a:p>
            <a:pPr lvl="1">
              <a:lnSpc>
                <a:spcPct val="120000"/>
              </a:lnSpc>
              <a:spcBef>
                <a:spcPts val="1400"/>
              </a:spcBef>
            </a:pPr>
            <a:r>
              <a:rPr lang="en-US" sz="1800" dirty="0">
                <a:solidFill>
                  <a:schemeClr val="accent3">
                    <a:lumMod val="25000"/>
                  </a:schemeClr>
                </a:solidFill>
                <a:latin typeface="Abadi"/>
              </a:rPr>
              <a:t>Developed interactive dashboards with </a:t>
            </a:r>
            <a:r>
              <a:rPr lang="en-US" sz="1800" dirty="0" err="1">
                <a:solidFill>
                  <a:schemeClr val="accent3">
                    <a:lumMod val="25000"/>
                  </a:schemeClr>
                </a:solidFill>
                <a:latin typeface="Abadi"/>
              </a:rPr>
              <a:t>Plotly</a:t>
            </a:r>
            <a:r>
              <a:rPr lang="en-US" sz="1800" dirty="0">
                <a:solidFill>
                  <a:schemeClr val="accent3">
                    <a:lumMod val="25000"/>
                  </a:schemeClr>
                </a:solidFill>
                <a:latin typeface="Abadi"/>
              </a:rPr>
              <a:t> Dash for dynamic data exploration.</a:t>
            </a:r>
          </a:p>
          <a:p>
            <a:pPr>
              <a:lnSpc>
                <a:spcPct val="120000"/>
              </a:lnSpc>
              <a:spcBef>
                <a:spcPts val="1400"/>
              </a:spcBef>
            </a:pPr>
            <a:r>
              <a:rPr lang="en-US" sz="1800" dirty="0">
                <a:solidFill>
                  <a:schemeClr val="accent3">
                    <a:lumMod val="25000"/>
                  </a:schemeClr>
                </a:solidFill>
                <a:latin typeface="Abadi"/>
              </a:rPr>
              <a:t>Predictive Analysis Using Classification Models:</a:t>
            </a:r>
          </a:p>
          <a:p>
            <a:pPr lvl="1">
              <a:lnSpc>
                <a:spcPct val="120000"/>
              </a:lnSpc>
              <a:spcBef>
                <a:spcPts val="1400"/>
              </a:spcBef>
            </a:pPr>
            <a:r>
              <a:rPr lang="en-US" sz="1800" dirty="0">
                <a:solidFill>
                  <a:schemeClr val="accent3">
                    <a:lumMod val="25000"/>
                  </a:schemeClr>
                </a:solidFill>
                <a:latin typeface="Abadi"/>
              </a:rPr>
              <a:t>Built and fine-tuned classification models (logistic regression, decision trees, </a:t>
            </a:r>
            <a:r>
              <a:rPr lang="en-US" sz="1800" dirty="0" err="1">
                <a:solidFill>
                  <a:schemeClr val="accent3">
                    <a:lumMod val="25000"/>
                  </a:schemeClr>
                </a:solidFill>
                <a:latin typeface="Abadi"/>
              </a:rPr>
              <a:t>svm</a:t>
            </a:r>
            <a:r>
              <a:rPr lang="en-US" sz="1800" dirty="0">
                <a:solidFill>
                  <a:schemeClr val="accent3">
                    <a:lumMod val="25000"/>
                  </a:schemeClr>
                </a:solidFill>
                <a:latin typeface="Abadi"/>
              </a:rPr>
              <a:t>) to predict first stage landings.</a:t>
            </a:r>
          </a:p>
          <a:p>
            <a:pPr lvl="1">
              <a:lnSpc>
                <a:spcPct val="120000"/>
              </a:lnSpc>
              <a:spcBef>
                <a:spcPts val="1400"/>
              </a:spcBef>
            </a:pPr>
            <a:r>
              <a:rPr lang="en-US" sz="1800" dirty="0">
                <a:solidFill>
                  <a:schemeClr val="accent3">
                    <a:lumMod val="25000"/>
                  </a:schemeClr>
                </a:solidFill>
                <a:latin typeface="Abadi"/>
              </a:rPr>
              <a:t>Evaluated models using accuracy, precision, recall, and F1-score.</a:t>
            </a:r>
          </a:p>
          <a:p>
            <a:pPr>
              <a:lnSpc>
                <a:spcPct val="120000"/>
              </a:lnSpc>
              <a:spcBef>
                <a:spcPts val="1400"/>
              </a:spcBef>
            </a:pPr>
            <a:endParaRPr lang="en-US" sz="1800" dirty="0">
              <a:solidFill>
                <a:schemeClr val="accent3">
                  <a:lumMod val="25000"/>
                </a:schemeClr>
              </a:solidFill>
              <a:latin typeface="Abadi"/>
            </a:endParaRPr>
          </a:p>
          <a:p>
            <a:pPr>
              <a:lnSpc>
                <a:spcPct val="100000"/>
              </a:lnSpc>
              <a:spcBef>
                <a:spcPts val="1400"/>
              </a:spcBef>
            </a:pPr>
            <a:endParaRPr lang="en-US" sz="1800" dirty="0">
              <a:solidFill>
                <a:schemeClr val="accent3">
                  <a:lumMod val="25000"/>
                </a:schemeClr>
              </a:solidFill>
              <a:latin typeface="Abadi"/>
            </a:endParaRPr>
          </a:p>
          <a:p>
            <a:pPr>
              <a:lnSpc>
                <a:spcPct val="100000"/>
              </a:lnSpc>
              <a:spcBef>
                <a:spcPts val="1400"/>
              </a:spcBef>
            </a:pPr>
            <a:endParaRPr lang="en-US" sz="1800" dirty="0">
              <a:solidFill>
                <a:schemeClr val="accent3">
                  <a:lumMod val="25000"/>
                </a:schemeClr>
              </a:solidFill>
              <a:latin typeface="Abadi"/>
            </a:endParaRPr>
          </a:p>
          <a:p>
            <a:pPr>
              <a:lnSpc>
                <a:spcPct val="100000"/>
              </a:lnSpc>
              <a:spcBef>
                <a:spcPts val="1400"/>
              </a:spcBef>
            </a:pPr>
            <a:endParaRPr lang="en-US" sz="1800" dirty="0">
              <a:solidFill>
                <a:schemeClr val="accent3">
                  <a:lumMod val="25000"/>
                </a:schemeClr>
              </a:solidFill>
              <a:latin typeface="Abadi"/>
            </a:endParaRPr>
          </a:p>
          <a:p>
            <a:pPr>
              <a:lnSpc>
                <a:spcPct val="100000"/>
              </a:lnSpc>
              <a:spcBef>
                <a:spcPts val="1400"/>
              </a:spcBef>
            </a:pPr>
            <a:endParaRPr lang="en-US" sz="18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21534207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35692" y="1426231"/>
            <a:ext cx="5460308" cy="5323909"/>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SpaceX REST API</a:t>
            </a:r>
          </a:p>
          <a:p>
            <a:pPr lvl="1">
              <a:lnSpc>
                <a:spcPct val="100000"/>
              </a:lnSpc>
              <a:spcBef>
                <a:spcPts val="1400"/>
              </a:spcBef>
            </a:pPr>
            <a:r>
              <a:rPr lang="en-US" sz="1800" dirty="0">
                <a:solidFill>
                  <a:schemeClr val="accent3">
                    <a:lumMod val="25000"/>
                  </a:schemeClr>
                </a:solidFill>
                <a:latin typeface="Abadi" panose="020B0604020104020204" pitchFamily="34" charset="0"/>
              </a:rPr>
              <a:t>API Endpoint: </a:t>
            </a:r>
            <a:r>
              <a:rPr lang="en-US" sz="1800" dirty="0" err="1">
                <a:solidFill>
                  <a:schemeClr val="accent3">
                    <a:lumMod val="25000"/>
                  </a:schemeClr>
                </a:solidFill>
                <a:latin typeface="Abadi" panose="020B0604020104020204" pitchFamily="34" charset="0"/>
              </a:rPr>
              <a:t>api.spacexdata.com</a:t>
            </a:r>
            <a:r>
              <a:rPr lang="en-US" sz="1800" dirty="0">
                <a:solidFill>
                  <a:schemeClr val="accent3">
                    <a:lumMod val="25000"/>
                  </a:schemeClr>
                </a:solidFill>
                <a:latin typeface="Abadi" panose="020B0604020104020204" pitchFamily="34" charset="0"/>
              </a:rPr>
              <a:t>/v4/launches/past</a:t>
            </a:r>
          </a:p>
          <a:p>
            <a:pPr lvl="1">
              <a:lnSpc>
                <a:spcPct val="100000"/>
              </a:lnSpc>
              <a:spcBef>
                <a:spcPts val="1400"/>
              </a:spcBef>
            </a:pPr>
            <a:r>
              <a:rPr lang="en-US" sz="1800" dirty="0">
                <a:solidFill>
                  <a:schemeClr val="accent3">
                    <a:lumMod val="25000"/>
                  </a:schemeClr>
                </a:solidFill>
                <a:latin typeface="Abadi" panose="020B0604020104020204" pitchFamily="34" charset="0"/>
              </a:rPr>
              <a:t>Method: Used Python requests library to perform GET requests.</a:t>
            </a:r>
          </a:p>
          <a:p>
            <a:pPr lvl="1">
              <a:lnSpc>
                <a:spcPct val="100000"/>
              </a:lnSpc>
              <a:spcBef>
                <a:spcPts val="1400"/>
              </a:spcBef>
            </a:pPr>
            <a:r>
              <a:rPr lang="en-US" sz="1800" dirty="0">
                <a:solidFill>
                  <a:schemeClr val="accent3">
                    <a:lumMod val="25000"/>
                  </a:schemeClr>
                </a:solidFill>
                <a:latin typeface="Abadi" panose="020B0604020104020204" pitchFamily="34" charset="0"/>
              </a:rPr>
              <a:t>Data Format: JSON, converted to Pandas </a:t>
            </a:r>
            <a:r>
              <a:rPr lang="en-US" sz="1800" dirty="0" err="1">
                <a:solidFill>
                  <a:schemeClr val="accent3">
                    <a:lumMod val="25000"/>
                  </a:schemeClr>
                </a:solidFill>
                <a:latin typeface="Abadi" panose="020B0604020104020204" pitchFamily="34" charset="0"/>
              </a:rPr>
              <a:t>DataFrame</a:t>
            </a:r>
            <a:r>
              <a:rPr lang="en-US" sz="1800" dirty="0">
                <a:solidFill>
                  <a:schemeClr val="accent3">
                    <a:lumMod val="25000"/>
                  </a:schemeClr>
                </a:solidFill>
                <a:latin typeface="Abadi" panose="020B0604020104020204" pitchFamily="34" charset="0"/>
              </a:rPr>
              <a:t> using </a:t>
            </a:r>
            <a:r>
              <a:rPr lang="en-US" sz="1800" dirty="0" err="1">
                <a:solidFill>
                  <a:schemeClr val="accent3">
                    <a:lumMod val="25000"/>
                  </a:schemeClr>
                </a:solidFill>
                <a:latin typeface="Abadi" panose="020B0604020104020204" pitchFamily="34" charset="0"/>
              </a:rPr>
              <a:t>json_normalize</a:t>
            </a:r>
            <a:r>
              <a:rPr lang="en-US" sz="18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Web Scraping</a:t>
            </a:r>
          </a:p>
          <a:p>
            <a:pPr lvl="1">
              <a:lnSpc>
                <a:spcPct val="100000"/>
              </a:lnSpc>
              <a:spcBef>
                <a:spcPts val="1400"/>
              </a:spcBef>
            </a:pPr>
            <a:r>
              <a:rPr lang="en-US" sz="1800" dirty="0">
                <a:solidFill>
                  <a:schemeClr val="accent3">
                    <a:lumMod val="25000"/>
                  </a:schemeClr>
                </a:solidFill>
                <a:latin typeface="Abadi" panose="020B0604020104020204" pitchFamily="34" charset="0"/>
              </a:rPr>
              <a:t>Source: Wikipedia pages related to Falcon 9 launches.</a:t>
            </a:r>
          </a:p>
          <a:p>
            <a:pPr lvl="1">
              <a:lnSpc>
                <a:spcPct val="100000"/>
              </a:lnSpc>
              <a:spcBef>
                <a:spcPts val="1400"/>
              </a:spcBef>
            </a:pPr>
            <a:r>
              <a:rPr lang="en-US" sz="1800" dirty="0">
                <a:solidFill>
                  <a:schemeClr val="accent3">
                    <a:lumMod val="25000"/>
                  </a:schemeClr>
                </a:solidFill>
                <a:latin typeface="Abadi" panose="020B0604020104020204" pitchFamily="34" charset="0"/>
              </a:rPr>
              <a:t>Method: Used </a:t>
            </a:r>
            <a:r>
              <a:rPr lang="en-US" sz="1800" dirty="0" err="1">
                <a:solidFill>
                  <a:schemeClr val="accent3">
                    <a:lumMod val="25000"/>
                  </a:schemeClr>
                </a:solidFill>
                <a:latin typeface="Abadi" panose="020B0604020104020204" pitchFamily="34" charset="0"/>
              </a:rPr>
              <a:t>BeautifulSoup</a:t>
            </a:r>
            <a:r>
              <a:rPr lang="en-US" sz="1800" dirty="0">
                <a:solidFill>
                  <a:schemeClr val="accent3">
                    <a:lumMod val="25000"/>
                  </a:schemeClr>
                </a:solidFill>
                <a:latin typeface="Abadi" panose="020B0604020104020204" pitchFamily="34" charset="0"/>
              </a:rPr>
              <a:t> to extract HTML tables.</a:t>
            </a:r>
          </a:p>
          <a:p>
            <a:pPr lvl="1">
              <a:lnSpc>
                <a:spcPct val="100000"/>
              </a:lnSpc>
              <a:spcBef>
                <a:spcPts val="1400"/>
              </a:spcBef>
            </a:pPr>
            <a:r>
              <a:rPr lang="en-US" sz="1800" dirty="0">
                <a:solidFill>
                  <a:schemeClr val="accent3">
                    <a:lumMod val="25000"/>
                  </a:schemeClr>
                </a:solidFill>
                <a:latin typeface="Abadi" panose="020B0604020104020204" pitchFamily="34" charset="0"/>
              </a:rPr>
              <a:t>Data Processing: Parsed HTML tables and converted to Pandas </a:t>
            </a:r>
            <a:r>
              <a:rPr lang="en-US" sz="1800" dirty="0" err="1">
                <a:solidFill>
                  <a:schemeClr val="accent3">
                    <a:lumMod val="25000"/>
                  </a:schemeClr>
                </a:solidFill>
                <a:latin typeface="Abadi" panose="020B0604020104020204" pitchFamily="34" charset="0"/>
              </a:rPr>
              <a:t>DataFrame</a:t>
            </a:r>
            <a:r>
              <a:rPr lang="en-US" sz="1800" dirty="0">
                <a:solidFill>
                  <a:schemeClr val="accent3">
                    <a:lumMod val="25000"/>
                  </a:schemeClr>
                </a:solidFill>
                <a:latin typeface="Abadi" panose="020B0604020104020204" pitchFamily="34" charset="0"/>
              </a:rPr>
              <a:t>.</a:t>
            </a: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
        <p:nvSpPr>
          <p:cNvPr id="2" name="Content Placeholder 4">
            <a:extLst>
              <a:ext uri="{FF2B5EF4-FFF2-40B4-BE49-F238E27FC236}">
                <a16:creationId xmlns:a16="http://schemas.microsoft.com/office/drawing/2014/main" id="{4F0A7BA9-1F7C-2452-3CC8-303B814548D0}"/>
              </a:ext>
            </a:extLst>
          </p:cNvPr>
          <p:cNvSpPr txBox="1">
            <a:spLocks/>
          </p:cNvSpPr>
          <p:nvPr/>
        </p:nvSpPr>
        <p:spPr>
          <a:xfrm>
            <a:off x="6312028" y="1426231"/>
            <a:ext cx="5460308" cy="489311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Data Integration</a:t>
            </a:r>
          </a:p>
          <a:p>
            <a:pPr lvl="1">
              <a:lnSpc>
                <a:spcPct val="100000"/>
              </a:lnSpc>
              <a:spcBef>
                <a:spcPts val="1400"/>
              </a:spcBef>
            </a:pPr>
            <a:r>
              <a:rPr lang="en-US" sz="1800" dirty="0">
                <a:solidFill>
                  <a:schemeClr val="accent3">
                    <a:lumMod val="25000"/>
                  </a:schemeClr>
                </a:solidFill>
                <a:latin typeface="Abadi" panose="020B0604020104020204" pitchFamily="34" charset="0"/>
              </a:rPr>
              <a:t>Additional Endpoints: Used for detailed information on Boosters, Launchpads, payloads, and cores.</a:t>
            </a:r>
          </a:p>
          <a:p>
            <a:pPr lvl="1">
              <a:lnSpc>
                <a:spcPct val="100000"/>
              </a:lnSpc>
              <a:spcBef>
                <a:spcPts val="1400"/>
              </a:spcBef>
            </a:pPr>
            <a:r>
              <a:rPr lang="en-US" sz="1800" dirty="0">
                <a:solidFill>
                  <a:schemeClr val="accent3">
                    <a:lumMod val="25000"/>
                  </a:schemeClr>
                </a:solidFill>
                <a:latin typeface="Abadi" panose="020B0604020104020204" pitchFamily="34" charset="0"/>
              </a:rPr>
              <a:t>Method: Combined data from multiple endpoints to enrich dataset.</a:t>
            </a:r>
          </a:p>
          <a:p>
            <a:pPr>
              <a:lnSpc>
                <a:spcPct val="100000"/>
              </a:lnSpc>
              <a:spcBef>
                <a:spcPts val="1400"/>
              </a:spcBef>
            </a:pPr>
            <a:r>
              <a:rPr lang="en-US" sz="2200" dirty="0">
                <a:solidFill>
                  <a:schemeClr val="accent3">
                    <a:lumMod val="25000"/>
                  </a:schemeClr>
                </a:solidFill>
                <a:latin typeface="Abadi" panose="020B0604020104020204" pitchFamily="34" charset="0"/>
              </a:rPr>
              <a:t>Data Cleaning</a:t>
            </a:r>
          </a:p>
          <a:p>
            <a:pPr lvl="1">
              <a:lnSpc>
                <a:spcPct val="100000"/>
              </a:lnSpc>
              <a:spcBef>
                <a:spcPts val="1400"/>
              </a:spcBef>
            </a:pPr>
            <a:r>
              <a:rPr lang="en-US" sz="1800" dirty="0">
                <a:solidFill>
                  <a:schemeClr val="accent3">
                    <a:lumMod val="25000"/>
                  </a:schemeClr>
                </a:solidFill>
                <a:latin typeface="Abadi" panose="020B0604020104020204" pitchFamily="34" charset="0"/>
              </a:rPr>
              <a:t>Filtering: Removed Falcon 1 launches to focus on Falcon 9.</a:t>
            </a:r>
          </a:p>
          <a:p>
            <a:pPr lvl="1">
              <a:lnSpc>
                <a:spcPct val="100000"/>
              </a:lnSpc>
              <a:spcBef>
                <a:spcPts val="1400"/>
              </a:spcBef>
            </a:pPr>
            <a:r>
              <a:rPr lang="en-US" sz="1800" dirty="0">
                <a:solidFill>
                  <a:schemeClr val="accent3">
                    <a:lumMod val="25000"/>
                  </a:schemeClr>
                </a:solidFill>
                <a:latin typeface="Abadi" panose="020B0604020104020204" pitchFamily="34" charset="0"/>
              </a:rPr>
              <a:t>Handling Missing Values: Replaced NULL values in </a:t>
            </a:r>
            <a:r>
              <a:rPr lang="en-US" sz="1800" dirty="0" err="1">
                <a:solidFill>
                  <a:schemeClr val="accent3">
                    <a:lumMod val="25000"/>
                  </a:schemeClr>
                </a:solidFill>
                <a:latin typeface="Abadi" panose="020B0604020104020204" pitchFamily="34" charset="0"/>
              </a:rPr>
              <a:t>PayloadMass</a:t>
            </a:r>
            <a:r>
              <a:rPr lang="en-US" sz="1800" dirty="0">
                <a:solidFill>
                  <a:schemeClr val="accent3">
                    <a:lumMod val="25000"/>
                  </a:schemeClr>
                </a:solidFill>
                <a:latin typeface="Abadi" panose="020B0604020104020204" pitchFamily="34" charset="0"/>
              </a:rPr>
              <a:t> with mean values.</a:t>
            </a:r>
          </a:p>
          <a:p>
            <a:pPr lvl="1">
              <a:lnSpc>
                <a:spcPct val="100000"/>
              </a:lnSpc>
              <a:spcBef>
                <a:spcPts val="1400"/>
              </a:spcBef>
            </a:pPr>
            <a:r>
              <a:rPr lang="en-US" sz="1800" dirty="0">
                <a:solidFill>
                  <a:schemeClr val="accent3">
                    <a:lumMod val="25000"/>
                  </a:schemeClr>
                </a:solidFill>
                <a:latin typeface="Abadi" panose="020B0604020104020204" pitchFamily="34" charset="0"/>
              </a:rPr>
              <a:t>One-Hot Encoding: Prepared categorical columns for analysis.</a:t>
            </a:r>
          </a:p>
          <a:p>
            <a:pPr marL="0" indent="0">
              <a:buFont typeface="Arial" panose="020B0604020202020204" pitchFamily="34" charset="0"/>
              <a:buNone/>
            </a:pPr>
            <a:endParaRPr lang="en-US" dirty="0"/>
          </a:p>
        </p:txBody>
      </p:sp>
    </p:spTree>
    <p:extLst>
      <p:ext uri="{BB962C8B-B14F-4D97-AF65-F5344CB8AC3E}">
        <p14:creationId xmlns:p14="http://schemas.microsoft.com/office/powerpoint/2010/main" val="3288665831"/>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1840</TotalTime>
  <Words>4241</Words>
  <Application>Microsoft Macintosh PowerPoint</Application>
  <PresentationFormat>Panorámica</PresentationFormat>
  <Paragraphs>399</Paragraphs>
  <Slides>53</Slides>
  <Notes>6</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53</vt:i4>
      </vt:variant>
    </vt:vector>
  </HeadingPairs>
  <TitlesOfParts>
    <vt:vector size="59" baseType="lpstr">
      <vt:lpstr>Abadi</vt:lpstr>
      <vt:lpstr>Arial</vt:lpstr>
      <vt:lpstr>Calibri</vt:lpstr>
      <vt:lpstr>Calibri Light</vt:lpstr>
      <vt:lpstr>IBM Plex Mono SemiBold</vt:lpstr>
      <vt:lpstr>Custom Design</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Chavez Ponce, Jorge Alberto</cp:lastModifiedBy>
  <cp:revision>202</cp:revision>
  <dcterms:created xsi:type="dcterms:W3CDTF">2021-04-29T18:58:34Z</dcterms:created>
  <dcterms:modified xsi:type="dcterms:W3CDTF">2024-06-24T23:55:21Z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